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9"/>
  </p:notesMasterIdLst>
  <p:sldIdLst>
    <p:sldId id="256" r:id="rId2"/>
    <p:sldId id="257" r:id="rId3"/>
    <p:sldId id="258" r:id="rId4"/>
    <p:sldId id="259" r:id="rId5"/>
    <p:sldId id="260" r:id="rId6"/>
    <p:sldId id="303" r:id="rId7"/>
    <p:sldId id="355" r:id="rId8"/>
    <p:sldId id="356" r:id="rId9"/>
    <p:sldId id="285" r:id="rId10"/>
    <p:sldId id="357" r:id="rId11"/>
    <p:sldId id="358" r:id="rId12"/>
    <p:sldId id="359" r:id="rId13"/>
    <p:sldId id="360" r:id="rId14"/>
    <p:sldId id="361" r:id="rId15"/>
    <p:sldId id="362" r:id="rId16"/>
    <p:sldId id="363" r:id="rId17"/>
    <p:sldId id="377" r:id="rId18"/>
    <p:sldId id="378" r:id="rId19"/>
    <p:sldId id="379" r:id="rId20"/>
    <p:sldId id="380" r:id="rId21"/>
    <p:sldId id="381" r:id="rId22"/>
    <p:sldId id="382" r:id="rId23"/>
    <p:sldId id="364" r:id="rId24"/>
    <p:sldId id="365" r:id="rId25"/>
    <p:sldId id="366" r:id="rId26"/>
    <p:sldId id="367" r:id="rId27"/>
    <p:sldId id="368" r:id="rId28"/>
    <p:sldId id="369" r:id="rId29"/>
    <p:sldId id="370" r:id="rId30"/>
    <p:sldId id="371" r:id="rId31"/>
    <p:sldId id="373" r:id="rId32"/>
    <p:sldId id="372" r:id="rId33"/>
    <p:sldId id="374" r:id="rId34"/>
    <p:sldId id="375" r:id="rId35"/>
    <p:sldId id="376" r:id="rId36"/>
    <p:sldId id="268" r:id="rId37"/>
    <p:sldId id="269" r:id="rId38"/>
  </p:sldIdLst>
  <p:sldSz cx="9144000" cy="5143500" type="screen16x9"/>
  <p:notesSz cx="6858000" cy="9144000"/>
  <p:embeddedFontLst>
    <p:embeddedFont>
      <p:font typeface="EB Garamond SemiBold" panose="00000700000000000000"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804" y="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2cc3ff2a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302cc3ff2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348CC7D9-046E-CA11-0B23-1B020E857A6E}"/>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8EEF7B59-02F1-AE8E-AD11-3A5A6EEDCCD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43E169BB-E6C5-0BC0-C2C3-F79DACA2E8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379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D7AF5E3-56CA-FC82-5DD2-04D8424088FD}"/>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A4AA146F-E794-8C1A-7AA5-5846E278421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313907A9-29EB-894E-0757-60447133E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817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0" name="Google Shape;3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4" name="Google Shape;2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09971248-5404-155A-0456-0979BCF060A9}"/>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D3F9A596-1DB3-3CA5-26F7-1F4152FFD92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F5D1A5A1-AF03-3893-F5D6-AE6AAFC9D7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440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32D9834-5B30-14EA-648F-1BA1EC92EE0D}"/>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90DEBA63-98DC-1B61-AF00-6DB88A16329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62549B3F-3F26-0871-0A40-0233D039AA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206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B507ADED-6D85-6D92-E429-4C0FBBC36884}"/>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527AF406-5AC8-EAAE-E8D3-B0D4C5A3C74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F1F63493-F0EA-26A6-B8AA-0346FC02F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149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9B188D46-099B-4A33-9E95-E1D1CE68B2FF}"/>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501713C7-EA33-B886-44EE-C6909329E0A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8694E14F-3C30-39C4-1475-E58E63A1B7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39868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2" descr="A room with a table and lights&#10;&#10;Description automatically generated"/>
          <p:cNvPicPr preferRelativeResize="0"/>
          <p:nvPr/>
        </p:nvPicPr>
        <p:blipFill rotWithShape="1">
          <a:blip r:embed="rId2">
            <a:alphaModFix/>
          </a:blip>
          <a:srcRect r="379" b="15323"/>
          <a:stretch/>
        </p:blipFill>
        <p:spPr>
          <a:xfrm>
            <a:off x="0" y="771525"/>
            <a:ext cx="9144000" cy="4371975"/>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240"/>
        <p:cNvGrpSpPr/>
        <p:nvPr/>
      </p:nvGrpSpPr>
      <p:grpSpPr>
        <a:xfrm>
          <a:off x="0" y="0"/>
          <a:ext cx="0" cy="0"/>
          <a:chOff x="0" y="0"/>
          <a:chExt cx="0" cy="0"/>
        </a:xfrm>
      </p:grpSpPr>
      <p:pic>
        <p:nvPicPr>
          <p:cNvPr id="241" name="Google Shape;241;p22"/>
          <p:cNvPicPr preferRelativeResize="0"/>
          <p:nvPr/>
        </p:nvPicPr>
        <p:blipFill rotWithShape="1">
          <a:blip r:embed="rId2">
            <a:alphaModFix/>
          </a:blip>
          <a:srcRect/>
          <a:stretch/>
        </p:blipFill>
        <p:spPr>
          <a:xfrm>
            <a:off x="1309524" y="2122232"/>
            <a:ext cx="402337" cy="402337"/>
          </a:xfrm>
          <a:prstGeom prst="rect">
            <a:avLst/>
          </a:prstGeom>
          <a:noFill/>
          <a:ln>
            <a:noFill/>
          </a:ln>
        </p:spPr>
      </p:pic>
      <p:pic>
        <p:nvPicPr>
          <p:cNvPr id="242" name="Google Shape;242;p22"/>
          <p:cNvPicPr preferRelativeResize="0"/>
          <p:nvPr/>
        </p:nvPicPr>
        <p:blipFill rotWithShape="1">
          <a:blip r:embed="rId3">
            <a:alphaModFix/>
          </a:blip>
          <a:srcRect/>
          <a:stretch/>
        </p:blipFill>
        <p:spPr>
          <a:xfrm>
            <a:off x="1309524" y="2602016"/>
            <a:ext cx="402337" cy="400051"/>
          </a:xfrm>
          <a:prstGeom prst="rect">
            <a:avLst/>
          </a:prstGeom>
          <a:noFill/>
          <a:ln>
            <a:noFill/>
          </a:ln>
        </p:spPr>
      </p:pic>
      <p:pic>
        <p:nvPicPr>
          <p:cNvPr id="243" name="Google Shape;243;p22"/>
          <p:cNvPicPr preferRelativeResize="0"/>
          <p:nvPr/>
        </p:nvPicPr>
        <p:blipFill rotWithShape="1">
          <a:blip r:embed="rId4">
            <a:alphaModFix/>
          </a:blip>
          <a:srcRect/>
          <a:stretch/>
        </p:blipFill>
        <p:spPr>
          <a:xfrm>
            <a:off x="1309524" y="3080359"/>
            <a:ext cx="402337" cy="402337"/>
          </a:xfrm>
          <a:prstGeom prst="rect">
            <a:avLst/>
          </a:prstGeom>
          <a:noFill/>
          <a:ln>
            <a:noFill/>
          </a:ln>
        </p:spPr>
      </p:pic>
      <p:pic>
        <p:nvPicPr>
          <p:cNvPr id="244" name="Google Shape;244;p22"/>
          <p:cNvPicPr preferRelativeResize="0"/>
          <p:nvPr/>
        </p:nvPicPr>
        <p:blipFill rotWithShape="1">
          <a:blip r:embed="rId5">
            <a:alphaModFix/>
          </a:blip>
          <a:srcRect/>
          <a:stretch/>
        </p:blipFill>
        <p:spPr>
          <a:xfrm>
            <a:off x="1309523" y="3560989"/>
            <a:ext cx="402337" cy="402337"/>
          </a:xfrm>
          <a:prstGeom prst="rect">
            <a:avLst/>
          </a:prstGeom>
          <a:noFill/>
          <a:ln>
            <a:noFill/>
          </a:ln>
        </p:spPr>
      </p:pic>
      <p:sp>
        <p:nvSpPr>
          <p:cNvPr id="245" name="Google Shape;245;p22"/>
          <p:cNvSpPr txBox="1">
            <a:spLocks noGrp="1"/>
          </p:cNvSpPr>
          <p:nvPr>
            <p:ph type="body" idx="1"/>
          </p:nvPr>
        </p:nvSpPr>
        <p:spPr>
          <a:xfrm>
            <a:off x="1769898" y="2225698"/>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22"/>
          <p:cNvSpPr txBox="1">
            <a:spLocks noGrp="1"/>
          </p:cNvSpPr>
          <p:nvPr>
            <p:ph type="body" idx="2"/>
          </p:nvPr>
        </p:nvSpPr>
        <p:spPr>
          <a:xfrm>
            <a:off x="1769898" y="1741332"/>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22"/>
          <p:cNvSpPr txBox="1">
            <a:spLocks noGrp="1"/>
          </p:cNvSpPr>
          <p:nvPr>
            <p:ph type="body" idx="3"/>
          </p:nvPr>
        </p:nvSpPr>
        <p:spPr>
          <a:xfrm>
            <a:off x="1769898" y="2700163"/>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22"/>
          <p:cNvSpPr txBox="1">
            <a:spLocks noGrp="1"/>
          </p:cNvSpPr>
          <p:nvPr>
            <p:ph type="body" idx="4"/>
          </p:nvPr>
        </p:nvSpPr>
        <p:spPr>
          <a:xfrm>
            <a:off x="1769898" y="318214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22"/>
          <p:cNvSpPr txBox="1">
            <a:spLocks noGrp="1"/>
          </p:cNvSpPr>
          <p:nvPr>
            <p:ph type="body" idx="5"/>
          </p:nvPr>
        </p:nvSpPr>
        <p:spPr>
          <a:xfrm>
            <a:off x="1769898" y="365858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0" name="Google Shape;250;p22"/>
          <p:cNvSpPr txBox="1">
            <a:spLocks noGrp="1"/>
          </p:cNvSpPr>
          <p:nvPr>
            <p:ph type="body" idx="6"/>
          </p:nvPr>
        </p:nvSpPr>
        <p:spPr>
          <a:xfrm>
            <a:off x="5251141" y="2225699"/>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1" name="Google Shape;251;p22"/>
          <p:cNvSpPr txBox="1">
            <a:spLocks noGrp="1"/>
          </p:cNvSpPr>
          <p:nvPr>
            <p:ph type="body" idx="7"/>
          </p:nvPr>
        </p:nvSpPr>
        <p:spPr>
          <a:xfrm>
            <a:off x="5251141" y="1741332"/>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2" name="Google Shape;252;p22"/>
          <p:cNvSpPr txBox="1">
            <a:spLocks noGrp="1"/>
          </p:cNvSpPr>
          <p:nvPr>
            <p:ph type="body" idx="8"/>
          </p:nvPr>
        </p:nvSpPr>
        <p:spPr>
          <a:xfrm>
            <a:off x="5251141" y="2700163"/>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3" name="Google Shape;253;p22"/>
          <p:cNvSpPr txBox="1">
            <a:spLocks noGrp="1"/>
          </p:cNvSpPr>
          <p:nvPr>
            <p:ph type="body" idx="9"/>
          </p:nvPr>
        </p:nvSpPr>
        <p:spPr>
          <a:xfrm>
            <a:off x="5251141" y="3182146"/>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4" name="Google Shape;254;p22"/>
          <p:cNvSpPr txBox="1">
            <a:spLocks noGrp="1"/>
          </p:cNvSpPr>
          <p:nvPr>
            <p:ph type="body" idx="13"/>
          </p:nvPr>
        </p:nvSpPr>
        <p:spPr>
          <a:xfrm>
            <a:off x="5251141" y="3658586"/>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5" name="Google Shape;255;p22"/>
          <p:cNvPicPr preferRelativeResize="0"/>
          <p:nvPr/>
        </p:nvPicPr>
        <p:blipFill rotWithShape="1">
          <a:blip r:embed="rId6">
            <a:alphaModFix/>
          </a:blip>
          <a:srcRect/>
          <a:stretch/>
        </p:blipFill>
        <p:spPr>
          <a:xfrm>
            <a:off x="1312082" y="1650427"/>
            <a:ext cx="402337" cy="402337"/>
          </a:xfrm>
          <a:prstGeom prst="rect">
            <a:avLst/>
          </a:prstGeom>
          <a:noFill/>
          <a:ln>
            <a:noFill/>
          </a:ln>
        </p:spPr>
      </p:pic>
      <p:pic>
        <p:nvPicPr>
          <p:cNvPr id="256" name="Google Shape;256;p22"/>
          <p:cNvPicPr preferRelativeResize="0"/>
          <p:nvPr/>
        </p:nvPicPr>
        <p:blipFill rotWithShape="1">
          <a:blip r:embed="rId2">
            <a:alphaModFix/>
          </a:blip>
          <a:srcRect/>
          <a:stretch/>
        </p:blipFill>
        <p:spPr>
          <a:xfrm>
            <a:off x="1312082" y="2130617"/>
            <a:ext cx="402337" cy="402337"/>
          </a:xfrm>
          <a:prstGeom prst="rect">
            <a:avLst/>
          </a:prstGeom>
          <a:noFill/>
          <a:ln>
            <a:noFill/>
          </a:ln>
        </p:spPr>
      </p:pic>
      <p:pic>
        <p:nvPicPr>
          <p:cNvPr id="257" name="Google Shape;257;p22"/>
          <p:cNvPicPr preferRelativeResize="0"/>
          <p:nvPr/>
        </p:nvPicPr>
        <p:blipFill rotWithShape="1">
          <a:blip r:embed="rId3">
            <a:alphaModFix/>
          </a:blip>
          <a:srcRect/>
          <a:stretch/>
        </p:blipFill>
        <p:spPr>
          <a:xfrm>
            <a:off x="1312082" y="2610401"/>
            <a:ext cx="402337" cy="400051"/>
          </a:xfrm>
          <a:prstGeom prst="rect">
            <a:avLst/>
          </a:prstGeom>
          <a:noFill/>
          <a:ln>
            <a:noFill/>
          </a:ln>
        </p:spPr>
      </p:pic>
      <p:pic>
        <p:nvPicPr>
          <p:cNvPr id="258" name="Google Shape;258;p22"/>
          <p:cNvPicPr preferRelativeResize="0"/>
          <p:nvPr/>
        </p:nvPicPr>
        <p:blipFill rotWithShape="1">
          <a:blip r:embed="rId4">
            <a:alphaModFix/>
          </a:blip>
          <a:srcRect/>
          <a:stretch/>
        </p:blipFill>
        <p:spPr>
          <a:xfrm>
            <a:off x="1312082" y="3088744"/>
            <a:ext cx="402337" cy="402337"/>
          </a:xfrm>
          <a:prstGeom prst="rect">
            <a:avLst/>
          </a:prstGeom>
          <a:noFill/>
          <a:ln>
            <a:noFill/>
          </a:ln>
        </p:spPr>
      </p:pic>
      <p:pic>
        <p:nvPicPr>
          <p:cNvPr id="259" name="Google Shape;259;p22"/>
          <p:cNvPicPr preferRelativeResize="0"/>
          <p:nvPr/>
        </p:nvPicPr>
        <p:blipFill rotWithShape="1">
          <a:blip r:embed="rId5">
            <a:alphaModFix/>
          </a:blip>
          <a:srcRect/>
          <a:stretch/>
        </p:blipFill>
        <p:spPr>
          <a:xfrm>
            <a:off x="1312081" y="3569374"/>
            <a:ext cx="402337" cy="402337"/>
          </a:xfrm>
          <a:prstGeom prst="rect">
            <a:avLst/>
          </a:prstGeom>
          <a:noFill/>
          <a:ln>
            <a:noFill/>
          </a:ln>
        </p:spPr>
      </p:pic>
      <p:pic>
        <p:nvPicPr>
          <p:cNvPr id="260" name="Google Shape;260;p22"/>
          <p:cNvPicPr preferRelativeResize="0"/>
          <p:nvPr/>
        </p:nvPicPr>
        <p:blipFill rotWithShape="1">
          <a:blip r:embed="rId7">
            <a:alphaModFix/>
          </a:blip>
          <a:srcRect/>
          <a:stretch/>
        </p:blipFill>
        <p:spPr>
          <a:xfrm>
            <a:off x="4765810" y="1650427"/>
            <a:ext cx="402337" cy="402337"/>
          </a:xfrm>
          <a:prstGeom prst="rect">
            <a:avLst/>
          </a:prstGeom>
          <a:noFill/>
          <a:ln>
            <a:noFill/>
          </a:ln>
        </p:spPr>
      </p:pic>
      <p:pic>
        <p:nvPicPr>
          <p:cNvPr id="261" name="Google Shape;261;p22"/>
          <p:cNvPicPr preferRelativeResize="0"/>
          <p:nvPr/>
        </p:nvPicPr>
        <p:blipFill rotWithShape="1">
          <a:blip r:embed="rId8">
            <a:alphaModFix/>
          </a:blip>
          <a:srcRect/>
          <a:stretch/>
        </p:blipFill>
        <p:spPr>
          <a:xfrm>
            <a:off x="4765809" y="2130617"/>
            <a:ext cx="402337" cy="402337"/>
          </a:xfrm>
          <a:prstGeom prst="rect">
            <a:avLst/>
          </a:prstGeom>
          <a:noFill/>
          <a:ln>
            <a:noFill/>
          </a:ln>
        </p:spPr>
      </p:pic>
      <p:pic>
        <p:nvPicPr>
          <p:cNvPr id="262" name="Google Shape;262;p22"/>
          <p:cNvPicPr preferRelativeResize="0"/>
          <p:nvPr/>
        </p:nvPicPr>
        <p:blipFill rotWithShape="1">
          <a:blip r:embed="rId9">
            <a:alphaModFix/>
          </a:blip>
          <a:srcRect/>
          <a:stretch/>
        </p:blipFill>
        <p:spPr>
          <a:xfrm>
            <a:off x="4765808" y="2610401"/>
            <a:ext cx="402337" cy="400051"/>
          </a:xfrm>
          <a:prstGeom prst="rect">
            <a:avLst/>
          </a:prstGeom>
          <a:noFill/>
          <a:ln>
            <a:noFill/>
          </a:ln>
        </p:spPr>
      </p:pic>
      <p:pic>
        <p:nvPicPr>
          <p:cNvPr id="263" name="Google Shape;263;p22"/>
          <p:cNvPicPr preferRelativeResize="0"/>
          <p:nvPr/>
        </p:nvPicPr>
        <p:blipFill rotWithShape="1">
          <a:blip r:embed="rId10">
            <a:alphaModFix/>
          </a:blip>
          <a:srcRect/>
          <a:stretch/>
        </p:blipFill>
        <p:spPr>
          <a:xfrm>
            <a:off x="4765808" y="3087898"/>
            <a:ext cx="402337" cy="402337"/>
          </a:xfrm>
          <a:prstGeom prst="rect">
            <a:avLst/>
          </a:prstGeom>
          <a:noFill/>
          <a:ln>
            <a:noFill/>
          </a:ln>
        </p:spPr>
      </p:pic>
      <p:pic>
        <p:nvPicPr>
          <p:cNvPr id="264" name="Google Shape;264;p22"/>
          <p:cNvPicPr preferRelativeResize="0"/>
          <p:nvPr/>
        </p:nvPicPr>
        <p:blipFill rotWithShape="1">
          <a:blip r:embed="rId11">
            <a:alphaModFix/>
          </a:blip>
          <a:srcRect/>
          <a:stretch/>
        </p:blipFill>
        <p:spPr>
          <a:xfrm>
            <a:off x="4765808" y="3567681"/>
            <a:ext cx="402337" cy="402337"/>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4"/>
        <p:cNvGrpSpPr/>
        <p:nvPr/>
      </p:nvGrpSpPr>
      <p:grpSpPr>
        <a:xfrm>
          <a:off x="0" y="0"/>
          <a:ext cx="0" cy="0"/>
          <a:chOff x="0" y="0"/>
          <a:chExt cx="0" cy="0"/>
        </a:xfrm>
      </p:grpSpPr>
      <p:pic>
        <p:nvPicPr>
          <p:cNvPr id="15" name="Google Shape;15;p3" descr="A person with glasses and a map&#10;&#10;Description automatically generated with medium confidence"/>
          <p:cNvPicPr preferRelativeResize="0"/>
          <p:nvPr/>
        </p:nvPicPr>
        <p:blipFill rotWithShape="1">
          <a:blip r:embed="rId2">
            <a:alphaModFix/>
          </a:blip>
          <a:srcRect t="8974" b="5137"/>
          <a:stretch/>
        </p:blipFill>
        <p:spPr>
          <a:xfrm>
            <a:off x="0" y="735106"/>
            <a:ext cx="9141783" cy="44083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6"/>
        <p:cNvGrpSpPr/>
        <p:nvPr/>
      </p:nvGrpSpPr>
      <p:grpSpPr>
        <a:xfrm>
          <a:off x="0" y="0"/>
          <a:ext cx="0" cy="0"/>
          <a:chOff x="0" y="0"/>
          <a:chExt cx="0" cy="0"/>
        </a:xfrm>
      </p:grpSpPr>
      <p:pic>
        <p:nvPicPr>
          <p:cNvPr id="17" name="Google Shape;17;p4" descr="A room with a table and lights&#10;&#10;Description automatically generated"/>
          <p:cNvPicPr preferRelativeResize="0"/>
          <p:nvPr/>
        </p:nvPicPr>
        <p:blipFill rotWithShape="1">
          <a:blip r:embed="rId2">
            <a:alphaModFix/>
          </a:blip>
          <a:srcRect r="379" b="15323"/>
          <a:stretch/>
        </p:blipFill>
        <p:spPr>
          <a:xfrm>
            <a:off x="0" y="771525"/>
            <a:ext cx="9144000" cy="4371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18"/>
        <p:cNvGrpSpPr/>
        <p:nvPr/>
      </p:nvGrpSpPr>
      <p:grpSpPr>
        <a:xfrm>
          <a:off x="0" y="0"/>
          <a:ext cx="0" cy="0"/>
          <a:chOff x="0" y="0"/>
          <a:chExt cx="0" cy="0"/>
        </a:xfrm>
      </p:grpSpPr>
      <p:sp>
        <p:nvSpPr>
          <p:cNvPr id="19" name="Google Shape;19;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p5" descr="A hand putting a piece of paper into a ballot box&#10;&#10;Description automatically generated"/>
          <p:cNvPicPr preferRelativeResize="0"/>
          <p:nvPr/>
        </p:nvPicPr>
        <p:blipFill rotWithShape="1">
          <a:blip r:embed="rId2">
            <a:alphaModFix/>
          </a:blip>
          <a:srcRect l="10780"/>
          <a:stretch/>
        </p:blipFill>
        <p:spPr>
          <a:xfrm>
            <a:off x="0" y="1907106"/>
            <a:ext cx="5133287" cy="32363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21"/>
        <p:cNvGrpSpPr/>
        <p:nvPr/>
      </p:nvGrpSpPr>
      <p:grpSpPr>
        <a:xfrm>
          <a:off x="0" y="0"/>
          <a:ext cx="0" cy="0"/>
          <a:chOff x="0" y="0"/>
          <a:chExt cx="0" cy="0"/>
        </a:xfrm>
      </p:grpSpPr>
      <p:sp>
        <p:nvSpPr>
          <p:cNvPr id="22" name="Google Shape;22;p6"/>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64"/>
        <p:cNvGrpSpPr/>
        <p:nvPr/>
      </p:nvGrpSpPr>
      <p:grpSpPr>
        <a:xfrm>
          <a:off x="0" y="0"/>
          <a:ext cx="0" cy="0"/>
          <a:chOff x="0" y="0"/>
          <a:chExt cx="0" cy="0"/>
        </a:xfrm>
      </p:grpSpPr>
      <p:sp>
        <p:nvSpPr>
          <p:cNvPr id="65" name="Google Shape;65;p9"/>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66"/>
        <p:cNvGrpSpPr/>
        <p:nvPr/>
      </p:nvGrpSpPr>
      <p:grpSpPr>
        <a:xfrm>
          <a:off x="0" y="0"/>
          <a:ext cx="0" cy="0"/>
          <a:chOff x="0" y="0"/>
          <a:chExt cx="0" cy="0"/>
        </a:xfrm>
      </p:grpSpPr>
      <p:sp>
        <p:nvSpPr>
          <p:cNvPr id="67" name="Google Shape;67;p10"/>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 name="Google Shape;68;p10" descr="A person in a white jacket&#10;&#10;Description automatically generated"/>
          <p:cNvPicPr preferRelativeResize="0"/>
          <p:nvPr/>
        </p:nvPicPr>
        <p:blipFill rotWithShape="1">
          <a:blip r:embed="rId2">
            <a:alphaModFix/>
          </a:blip>
          <a:srcRect b="17778"/>
          <a:stretch/>
        </p:blipFill>
        <p:spPr>
          <a:xfrm>
            <a:off x="5890644" y="914400"/>
            <a:ext cx="2884282" cy="4229100"/>
          </a:xfrm>
          <a:prstGeom prst="rect">
            <a:avLst/>
          </a:prstGeom>
          <a:noFill/>
          <a:ln>
            <a:noFill/>
          </a:ln>
        </p:spPr>
      </p:pic>
      <p:sp>
        <p:nvSpPr>
          <p:cNvPr id="69" name="Google Shape;69;p10"/>
          <p:cNvSpPr txBox="1"/>
          <p:nvPr/>
        </p:nvSpPr>
        <p:spPr>
          <a:xfrm>
            <a:off x="8493369" y="-2584938"/>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219"/>
        <p:cNvGrpSpPr/>
        <p:nvPr/>
      </p:nvGrpSpPr>
      <p:grpSpPr>
        <a:xfrm>
          <a:off x="0" y="0"/>
          <a:ext cx="0" cy="0"/>
          <a:chOff x="0" y="0"/>
          <a:chExt cx="0" cy="0"/>
        </a:xfrm>
      </p:grpSpPr>
      <p:sp>
        <p:nvSpPr>
          <p:cNvPr id="220" name="Google Shape;220;p20"/>
          <p:cNvSpPr/>
          <p:nvPr/>
        </p:nvSpPr>
        <p:spPr>
          <a:xfrm>
            <a:off x="0" y="-1"/>
            <a:ext cx="9144000" cy="283596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20"/>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sp>
      <p:sp>
        <p:nvSpPr>
          <p:cNvPr id="222" name="Google Shape;222;p20"/>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sp>
      <p:sp>
        <p:nvSpPr>
          <p:cNvPr id="223" name="Google Shape;223;p20"/>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sp>
      <p:sp>
        <p:nvSpPr>
          <p:cNvPr id="224" name="Google Shape;224;p20"/>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5" name="Google Shape;225;p20"/>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20"/>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20"/>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20"/>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9" name="Google Shape;229;p20"/>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30" name="Google Shape;230;p20" descr="A black and white logo&#10;&#10;Description automatically generated"/>
          <p:cNvPicPr preferRelativeResize="0"/>
          <p:nvPr/>
        </p:nvPicPr>
        <p:blipFill rotWithShape="1">
          <a:blip r:embed="rId2">
            <a:alphaModFix/>
          </a:blip>
          <a:srcRect/>
          <a:stretch/>
        </p:blipFill>
        <p:spPr>
          <a:xfrm>
            <a:off x="3883129" y="229485"/>
            <a:ext cx="1377742" cy="33019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231"/>
        <p:cNvGrpSpPr/>
        <p:nvPr/>
      </p:nvGrpSpPr>
      <p:grpSpPr>
        <a:xfrm>
          <a:off x="0" y="0"/>
          <a:ext cx="0" cy="0"/>
          <a:chOff x="0" y="0"/>
          <a:chExt cx="0" cy="0"/>
        </a:xfrm>
      </p:grpSpPr>
      <p:sp>
        <p:nvSpPr>
          <p:cNvPr id="232" name="Google Shape;232;p21"/>
          <p:cNvSpPr/>
          <p:nvPr/>
        </p:nvSpPr>
        <p:spPr>
          <a:xfrm>
            <a:off x="0" y="-1"/>
            <a:ext cx="9144000" cy="274320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21"/>
          <p:cNvSpPr/>
          <p:nvPr/>
        </p:nvSpPr>
        <p:spPr>
          <a:xfrm rot="10800000" flipH="1">
            <a:off x="0" y="2743199"/>
            <a:ext cx="9144000" cy="135776"/>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21"/>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35" name="Google Shape;235;p21"/>
          <p:cNvSpPr>
            <a:spLocks noGrp="1"/>
          </p:cNvSpPr>
          <p:nvPr>
            <p:ph type="pic" idx="2"/>
          </p:nvPr>
        </p:nvSpPr>
        <p:spPr>
          <a:xfrm>
            <a:off x="4599929" y="1868092"/>
            <a:ext cx="3921771" cy="2325290"/>
          </a:xfrm>
          <a:prstGeom prst="rect">
            <a:avLst/>
          </a:prstGeom>
          <a:noFill/>
          <a:ln>
            <a:noFill/>
          </a:ln>
        </p:spPr>
      </p:sp>
      <p:sp>
        <p:nvSpPr>
          <p:cNvPr id="236" name="Google Shape;236;p21"/>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21"/>
          <p:cNvSpPr txBox="1">
            <a:spLocks noGrp="1"/>
          </p:cNvSpPr>
          <p:nvPr>
            <p:ph type="body" idx="3"/>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21"/>
          <p:cNvSpPr/>
          <p:nvPr/>
        </p:nvSpPr>
        <p:spPr>
          <a:xfrm>
            <a:off x="4599929" y="1356271"/>
            <a:ext cx="3969000" cy="2835965"/>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39" name="Google Shape;239;p21" descr="A black and white logo&#10;&#10;Description automatically generated"/>
          <p:cNvPicPr preferRelativeResize="0"/>
          <p:nvPr/>
        </p:nvPicPr>
        <p:blipFill rotWithShape="1">
          <a:blip r:embed="rId2">
            <a:alphaModFix/>
          </a:blip>
          <a:srcRect/>
          <a:stretch/>
        </p:blipFill>
        <p:spPr>
          <a:xfrm>
            <a:off x="3883129" y="229485"/>
            <a:ext cx="1377742" cy="33019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7651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 name="Google Shape;11;p1" descr="A black and white logo&#10;&#10;Description automatically generated"/>
          <p:cNvPicPr preferRelativeResize="0"/>
          <p:nvPr/>
        </p:nvPicPr>
        <p:blipFill rotWithShape="1">
          <a:blip r:embed="rId12">
            <a:alphaModFix/>
          </a:blip>
          <a:srcRect/>
          <a:stretch/>
        </p:blipFill>
        <p:spPr>
          <a:xfrm>
            <a:off x="3883129" y="229485"/>
            <a:ext cx="1377742" cy="33019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66"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calculator.aws/" TargetMode="External"/><Relationship Id="rId7" Type="http://schemas.openxmlformats.org/officeDocument/2006/relationships/hyperlink" Target="https://boto3.amazonaws.com/v1/documentation/api/latest/index.html" TargetMode="External"/><Relationship Id="rId2" Type="http://schemas.openxmlformats.org/officeDocument/2006/relationships/hyperlink" Target="https://docs.aws.amazon.com/ec2/" TargetMode="External"/><Relationship Id="rId1" Type="http://schemas.openxmlformats.org/officeDocument/2006/relationships/slideLayout" Target="../slideLayouts/slideLayout5.xml"/><Relationship Id="rId6" Type="http://schemas.openxmlformats.org/officeDocument/2006/relationships/hyperlink" Target="https://aws.amazon.com/serverless/" TargetMode="External"/><Relationship Id="rId5" Type="http://schemas.openxmlformats.org/officeDocument/2006/relationships/hyperlink" Target="https://docs.aws.amazon.com/lambda/" TargetMode="External"/><Relationship Id="rId4" Type="http://schemas.openxmlformats.org/officeDocument/2006/relationships/hyperlink" Target="https://aws.amazon.com/whitepaper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3"/>
          <p:cNvSpPr txBox="1"/>
          <p:nvPr/>
        </p:nvSpPr>
        <p:spPr>
          <a:xfrm>
            <a:off x="3795986" y="4490160"/>
            <a:ext cx="1551900" cy="3417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1"/>
              </a:buClr>
              <a:buSzPts val="4000"/>
              <a:buFont typeface="Proxima Nova"/>
              <a:buNone/>
            </a:pPr>
            <a:r>
              <a:rPr lang="en-IN" sz="1800" b="0" i="0" u="none" strike="noStrike" cap="none" dirty="0">
                <a:solidFill>
                  <a:schemeClr val="lt1"/>
                </a:solidFill>
                <a:latin typeface="Avenir"/>
                <a:ea typeface="Avenir"/>
                <a:cs typeface="Avenir"/>
                <a:sym typeface="Avenir"/>
              </a:rPr>
              <a:t>05 Mar, 2025</a:t>
            </a:r>
            <a:endParaRPr sz="1800" b="0" i="0" u="none" strike="noStrike" cap="none" dirty="0">
              <a:solidFill>
                <a:srgbClr val="000000"/>
              </a:solidFill>
              <a:latin typeface="Avenir"/>
              <a:ea typeface="Avenir"/>
              <a:cs typeface="Avenir"/>
              <a:sym typeface="Avenir"/>
            </a:endParaRPr>
          </a:p>
        </p:txBody>
      </p:sp>
      <p:sp>
        <p:nvSpPr>
          <p:cNvPr id="270" name="Google Shape;270;p23"/>
          <p:cNvSpPr/>
          <p:nvPr/>
        </p:nvSpPr>
        <p:spPr>
          <a:xfrm>
            <a:off x="438148" y="1672937"/>
            <a:ext cx="4357500" cy="982500"/>
          </a:xfrm>
          <a:prstGeom prst="rect">
            <a:avLst/>
          </a:prstGeom>
          <a:noFill/>
          <a:ln>
            <a:noFill/>
          </a:ln>
        </p:spPr>
        <p:txBody>
          <a:bodyPr spcFirstLastPara="1" wrap="square" lIns="0" tIns="0" rIns="0" bIns="0" anchor="t" anchorCtr="0">
            <a:noAutofit/>
          </a:bodyPr>
          <a:lstStyle/>
          <a:p>
            <a:pPr marL="0" marR="0" lvl="0" indent="0" algn="l" rtl="0">
              <a:lnSpc>
                <a:spcPct val="127343"/>
              </a:lnSpc>
              <a:spcBef>
                <a:spcPts val="0"/>
              </a:spcBef>
              <a:spcAft>
                <a:spcPts val="0"/>
              </a:spcAft>
              <a:buClr>
                <a:srgbClr val="FFFFFF"/>
              </a:buClr>
              <a:buSzPts val="5300"/>
              <a:buFont typeface="EB Garamond SemiBold"/>
              <a:buNone/>
            </a:pPr>
            <a:endParaRPr sz="3200" dirty="0">
              <a:solidFill>
                <a:schemeClr val="bg1"/>
              </a:solidFill>
              <a:latin typeface="Calibri"/>
              <a:ea typeface="Calibri"/>
              <a:cs typeface="Calibri"/>
              <a:sym typeface="Calibri"/>
            </a:endParaRPr>
          </a:p>
        </p:txBody>
      </p:sp>
      <p:sp>
        <p:nvSpPr>
          <p:cNvPr id="271" name="Google Shape;271;p23"/>
          <p:cNvSpPr/>
          <p:nvPr/>
        </p:nvSpPr>
        <p:spPr>
          <a:xfrm>
            <a:off x="438147" y="2714374"/>
            <a:ext cx="6901545" cy="779939"/>
          </a:xfrm>
          <a:prstGeom prst="rect">
            <a:avLst/>
          </a:prstGeom>
          <a:noFill/>
          <a:ln>
            <a:noFill/>
          </a:ln>
        </p:spPr>
        <p:txBody>
          <a:bodyPr spcFirstLastPara="1" wrap="square" lIns="0" tIns="0" rIns="0" bIns="0" anchor="t" anchorCtr="0">
            <a:noAutofit/>
          </a:bodyPr>
          <a:lstStyle/>
          <a:p>
            <a:pPr marL="0" marR="0" lvl="0" indent="0" algn="l" rtl="0">
              <a:lnSpc>
                <a:spcPct val="127347"/>
              </a:lnSpc>
              <a:spcBef>
                <a:spcPts val="0"/>
              </a:spcBef>
              <a:spcAft>
                <a:spcPts val="0"/>
              </a:spcAft>
              <a:buClr>
                <a:srgbClr val="FFBE00"/>
              </a:buClr>
              <a:buSzPts val="3300"/>
              <a:buFont typeface="EB Garamond SemiBold"/>
              <a:buNone/>
            </a:pPr>
            <a:endParaRPr sz="5000" dirty="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6ECB608-0083-1686-6A9A-0950FD11FC88}"/>
              </a:ext>
            </a:extLst>
          </p:cNvPr>
          <p:cNvSpPr txBox="1"/>
          <p:nvPr/>
        </p:nvSpPr>
        <p:spPr>
          <a:xfrm>
            <a:off x="249827" y="2714375"/>
            <a:ext cx="6229350" cy="646331"/>
          </a:xfrm>
          <a:prstGeom prst="rect">
            <a:avLst/>
          </a:prstGeom>
          <a:noFill/>
        </p:spPr>
        <p:txBody>
          <a:bodyPr wrap="square">
            <a:spAutoFit/>
          </a:bodyPr>
          <a:lstStyle/>
          <a:p>
            <a:r>
              <a:rPr lang="en-US" sz="3600" b="1" i="0" dirty="0">
                <a:solidFill>
                  <a:schemeClr val="bg1"/>
                </a:solidFill>
                <a:effectLst/>
                <a:latin typeface="Avenir"/>
              </a:rPr>
              <a:t>AWS EC2 and Lambda </a:t>
            </a:r>
          </a:p>
        </p:txBody>
      </p:sp>
      <p:sp>
        <p:nvSpPr>
          <p:cNvPr id="3" name="Google Shape;304;p27">
            <a:extLst>
              <a:ext uri="{FF2B5EF4-FFF2-40B4-BE49-F238E27FC236}">
                <a16:creationId xmlns:a16="http://schemas.microsoft.com/office/drawing/2014/main" id="{98EBBBD8-7866-366B-D2F0-A6E6A797A77F}"/>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a:t>
            </a:fld>
            <a:endParaRPr lang="en-IN" sz="900">
              <a:solidFill>
                <a:schemeClr val="tx1"/>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8B743-FABA-E2FC-7975-4D7AFECA1F7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9D8A2F1-4527-F4EB-852B-4AB3465D119F}"/>
              </a:ext>
            </a:extLst>
          </p:cNvPr>
          <p:cNvSpPr txBox="1"/>
          <p:nvPr/>
        </p:nvSpPr>
        <p:spPr>
          <a:xfrm>
            <a:off x="775606" y="1423801"/>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Configuration Details:</a:t>
            </a:r>
          </a:p>
          <a:p>
            <a:pPr marL="574675" lvl="1" indent="-285750">
              <a:lnSpc>
                <a:spcPct val="125000"/>
              </a:lnSpc>
              <a:spcAft>
                <a:spcPts val="1000"/>
              </a:spcAft>
              <a:buFont typeface="Courier New" panose="02070309020205020404" pitchFamily="49" charset="0"/>
              <a:buChar char="o"/>
            </a:pPr>
            <a:r>
              <a:rPr lang="en-US" b="1" dirty="0">
                <a:solidFill>
                  <a:schemeClr val="tx1"/>
                </a:solidFill>
                <a:latin typeface="Avenir"/>
              </a:rPr>
              <a:t>Number of instances.</a:t>
            </a:r>
          </a:p>
          <a:p>
            <a:pPr marL="574675" lvl="1" indent="-285750">
              <a:lnSpc>
                <a:spcPct val="125000"/>
              </a:lnSpc>
              <a:spcAft>
                <a:spcPts val="1000"/>
              </a:spcAft>
              <a:buFont typeface="Courier New" panose="02070309020205020404" pitchFamily="49" charset="0"/>
              <a:buChar char="o"/>
            </a:pPr>
            <a:r>
              <a:rPr lang="en-US" b="1" dirty="0">
                <a:solidFill>
                  <a:schemeClr val="tx1"/>
                </a:solidFill>
                <a:latin typeface="Avenir"/>
              </a:rPr>
              <a:t>Network settings (VPC and subnet).</a:t>
            </a:r>
          </a:p>
          <a:p>
            <a:pPr marL="574675" lvl="1" indent="-285750">
              <a:lnSpc>
                <a:spcPct val="125000"/>
              </a:lnSpc>
              <a:spcAft>
                <a:spcPts val="1000"/>
              </a:spcAft>
              <a:buFont typeface="Courier New" panose="02070309020205020404" pitchFamily="49" charset="0"/>
              <a:buChar char="o"/>
            </a:pPr>
            <a:r>
              <a:rPr lang="en-US" b="1" dirty="0">
                <a:solidFill>
                  <a:schemeClr val="tx1"/>
                </a:solidFill>
                <a:latin typeface="Avenir"/>
              </a:rPr>
              <a:t>IAM role assignment.</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Advanced Settings: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User data scripts for automation.</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Shutdown behavior (stop or terminate)</a:t>
            </a:r>
          </a:p>
        </p:txBody>
      </p:sp>
      <p:sp>
        <p:nvSpPr>
          <p:cNvPr id="2" name="TextBox 1">
            <a:extLst>
              <a:ext uri="{FF2B5EF4-FFF2-40B4-BE49-F238E27FC236}">
                <a16:creationId xmlns:a16="http://schemas.microsoft.com/office/drawing/2014/main" id="{98EA7FD9-7CE3-11E8-AD30-6D5D7C4D7A80}"/>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Instance Configuration Options</a:t>
            </a:r>
          </a:p>
        </p:txBody>
      </p:sp>
      <p:sp>
        <p:nvSpPr>
          <p:cNvPr id="3" name="Google Shape;304;p27">
            <a:extLst>
              <a:ext uri="{FF2B5EF4-FFF2-40B4-BE49-F238E27FC236}">
                <a16:creationId xmlns:a16="http://schemas.microsoft.com/office/drawing/2014/main" id="{F2B5D5ED-6370-8542-841A-38373217F58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10</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7971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42E24-2CA6-994B-6BB5-C310ECAB712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B079B67-27C4-E114-E251-33580E4CD76A}"/>
              </a:ext>
            </a:extLst>
          </p:cNvPr>
          <p:cNvSpPr txBox="1"/>
          <p:nvPr/>
        </p:nvSpPr>
        <p:spPr>
          <a:xfrm>
            <a:off x="775606" y="1423801"/>
            <a:ext cx="8368393" cy="352205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Categories:</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General Purpose: </a:t>
            </a:r>
            <a:r>
              <a:rPr lang="en-US" dirty="0">
                <a:solidFill>
                  <a:schemeClr val="tx1"/>
                </a:solidFill>
                <a:latin typeface="Avenir"/>
              </a:rPr>
              <a:t>Balanced performance (e.g., t3, m5).</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Compute Optimized: </a:t>
            </a:r>
            <a:r>
              <a:rPr lang="en-US" dirty="0">
                <a:solidFill>
                  <a:schemeClr val="tx1"/>
                </a:solidFill>
                <a:latin typeface="Avenir"/>
              </a:rPr>
              <a:t>High-performance CPUs (e.g., c6g).</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Memory Optimized: </a:t>
            </a:r>
            <a:r>
              <a:rPr lang="en-US" dirty="0">
                <a:solidFill>
                  <a:schemeClr val="tx1"/>
                </a:solidFill>
                <a:latin typeface="Avenir"/>
              </a:rPr>
              <a:t>Applications requiring large memory (e.g., r5).</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Storage Optimized: </a:t>
            </a:r>
            <a:r>
              <a:rPr lang="en-US" dirty="0">
                <a:solidFill>
                  <a:schemeClr val="tx1"/>
                </a:solidFill>
                <a:latin typeface="Avenir"/>
              </a:rPr>
              <a:t>High-speed storage needs (e.g., i3).</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Factors to Consider:</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CPU and memory requirements.</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Network performance.</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Cost efficiency.</a:t>
            </a:r>
          </a:p>
        </p:txBody>
      </p:sp>
      <p:sp>
        <p:nvSpPr>
          <p:cNvPr id="2" name="TextBox 1">
            <a:extLst>
              <a:ext uri="{FF2B5EF4-FFF2-40B4-BE49-F238E27FC236}">
                <a16:creationId xmlns:a16="http://schemas.microsoft.com/office/drawing/2014/main" id="{F8095EC5-C6A2-7DAE-8164-757D98EE3D5D}"/>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Optimizing Instance Types and Storage</a:t>
            </a:r>
          </a:p>
        </p:txBody>
      </p:sp>
      <p:sp>
        <p:nvSpPr>
          <p:cNvPr id="3" name="Google Shape;304;p27">
            <a:extLst>
              <a:ext uri="{FF2B5EF4-FFF2-40B4-BE49-F238E27FC236}">
                <a16:creationId xmlns:a16="http://schemas.microsoft.com/office/drawing/2014/main" id="{FFBAD92F-3C77-71B3-381D-D71BF42F9FA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11</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740969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C472A-8DAE-5F83-3053-704BF70737E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8C2C16CA-5367-6036-9283-4B3B5FDAA9C1}"/>
              </a:ext>
            </a:extLst>
          </p:cNvPr>
          <p:cNvSpPr txBox="1"/>
          <p:nvPr/>
        </p:nvSpPr>
        <p:spPr>
          <a:xfrm>
            <a:off x="775606" y="1423801"/>
            <a:ext cx="8368393" cy="232942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Amazon EBS (Elastic Block Store):</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Types: General Purpose SSD (gp3), Provisioned IOPS SSD (io2), and HDD.</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Attach or detach volumes dynamically.</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Instance Store:</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High-performance temporary storage.</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Data lost when the instance stops or terminates.</a:t>
            </a:r>
          </a:p>
        </p:txBody>
      </p:sp>
      <p:sp>
        <p:nvSpPr>
          <p:cNvPr id="2" name="TextBox 1">
            <a:extLst>
              <a:ext uri="{FF2B5EF4-FFF2-40B4-BE49-F238E27FC236}">
                <a16:creationId xmlns:a16="http://schemas.microsoft.com/office/drawing/2014/main" id="{1E723CCC-32B3-DBB6-3A7C-8A6CB0968113}"/>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Storage Options for EC2</a:t>
            </a:r>
          </a:p>
        </p:txBody>
      </p:sp>
      <p:sp>
        <p:nvSpPr>
          <p:cNvPr id="3" name="Google Shape;304;p27">
            <a:extLst>
              <a:ext uri="{FF2B5EF4-FFF2-40B4-BE49-F238E27FC236}">
                <a16:creationId xmlns:a16="http://schemas.microsoft.com/office/drawing/2014/main" id="{3E98FECD-B801-75BD-86A3-F10ECCEA8836}"/>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12</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23387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71D1-A9F2-C85B-134D-FF86B5B5B0B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93CB745-CF97-7E7E-CED7-C15CF6A166ED}"/>
              </a:ext>
            </a:extLst>
          </p:cNvPr>
          <p:cNvSpPr txBox="1"/>
          <p:nvPr/>
        </p:nvSpPr>
        <p:spPr>
          <a:xfrm>
            <a:off x="775606" y="1423801"/>
            <a:ext cx="8368393" cy="1931876"/>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Amazon S3 Integration:</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Store backups or additional data.</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Best Practices:</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Use EBS snapshots for backups.</a:t>
            </a:r>
          </a:p>
          <a:p>
            <a:pPr marL="514350" indent="-285750">
              <a:lnSpc>
                <a:spcPct val="125000"/>
              </a:lnSpc>
              <a:spcAft>
                <a:spcPts val="1000"/>
              </a:spcAft>
              <a:buFont typeface="Courier New" panose="02070309020205020404" pitchFamily="49" charset="0"/>
              <a:buChar char="o"/>
            </a:pPr>
            <a:r>
              <a:rPr lang="en-US" b="1" dirty="0">
                <a:solidFill>
                  <a:schemeClr val="tx1"/>
                </a:solidFill>
                <a:latin typeface="Avenir"/>
              </a:rPr>
              <a:t>Right-size EBS volumes to avoid over-provisioning.</a:t>
            </a:r>
          </a:p>
        </p:txBody>
      </p:sp>
      <p:sp>
        <p:nvSpPr>
          <p:cNvPr id="2" name="TextBox 1">
            <a:extLst>
              <a:ext uri="{FF2B5EF4-FFF2-40B4-BE49-F238E27FC236}">
                <a16:creationId xmlns:a16="http://schemas.microsoft.com/office/drawing/2014/main" id="{A270082E-BAC4-82EB-F83A-95EFC0DB269F}"/>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Storage Options for EC2</a:t>
            </a:r>
          </a:p>
        </p:txBody>
      </p:sp>
      <p:sp>
        <p:nvSpPr>
          <p:cNvPr id="3" name="Google Shape;304;p27">
            <a:extLst>
              <a:ext uri="{FF2B5EF4-FFF2-40B4-BE49-F238E27FC236}">
                <a16:creationId xmlns:a16="http://schemas.microsoft.com/office/drawing/2014/main" id="{5A242137-D5B2-D0E7-10AE-288B419FB704}"/>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13</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824138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DC7FA-CE4A-8926-5AC6-D72D10BE340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7F5FA13-3F6C-CCA4-6963-1A8892E547DE}"/>
              </a:ext>
            </a:extLst>
          </p:cNvPr>
          <p:cNvSpPr txBox="1"/>
          <p:nvPr/>
        </p:nvSpPr>
        <p:spPr>
          <a:xfrm>
            <a:off x="775606" y="1423801"/>
            <a:ext cx="8368393" cy="312451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Reserved Instances: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Commit to one or three years for cost savings.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Spot Instances: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Utilize unused capacity at a lower cost.</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Savings Plans: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Flexible commitment options for compute usage.</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Auto Scaling:</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Dynamically adjust capacity based on demand</a:t>
            </a:r>
          </a:p>
        </p:txBody>
      </p:sp>
      <p:sp>
        <p:nvSpPr>
          <p:cNvPr id="2" name="TextBox 1">
            <a:extLst>
              <a:ext uri="{FF2B5EF4-FFF2-40B4-BE49-F238E27FC236}">
                <a16:creationId xmlns:a16="http://schemas.microsoft.com/office/drawing/2014/main" id="{C74FE8CD-C656-504A-DC87-FDB407D1CFF5}"/>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Cost Optimization Strategies</a:t>
            </a:r>
          </a:p>
        </p:txBody>
      </p:sp>
      <p:sp>
        <p:nvSpPr>
          <p:cNvPr id="3" name="Google Shape;304;p27">
            <a:extLst>
              <a:ext uri="{FF2B5EF4-FFF2-40B4-BE49-F238E27FC236}">
                <a16:creationId xmlns:a16="http://schemas.microsoft.com/office/drawing/2014/main" id="{F85123C0-9BC4-1598-EC6C-810496BEE8D7}"/>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14</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876268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FC49E-3F3D-74A8-02E5-3A044DD36F3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8F74059-35D8-4C75-C4B2-9D58F437411B}"/>
              </a:ext>
            </a:extLst>
          </p:cNvPr>
          <p:cNvSpPr txBox="1"/>
          <p:nvPr/>
        </p:nvSpPr>
        <p:spPr>
          <a:xfrm>
            <a:off x="775606" y="1423801"/>
            <a:ext cx="8368393" cy="1931876"/>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What are Security Groups?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Virtual firewalls controlling inbound and outbound traffic.</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Best Practices: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Restrict access to specific IP ranges.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Use separate security groups for different applications.</a:t>
            </a:r>
          </a:p>
        </p:txBody>
      </p:sp>
      <p:sp>
        <p:nvSpPr>
          <p:cNvPr id="2" name="TextBox 1">
            <a:extLst>
              <a:ext uri="{FF2B5EF4-FFF2-40B4-BE49-F238E27FC236}">
                <a16:creationId xmlns:a16="http://schemas.microsoft.com/office/drawing/2014/main" id="{6B9DD3FB-A05C-06D9-3817-F12F20A1CE46}"/>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Managing Security Groups, Key Pairs, and SSH Access</a:t>
            </a:r>
          </a:p>
        </p:txBody>
      </p:sp>
      <p:sp>
        <p:nvSpPr>
          <p:cNvPr id="3" name="Google Shape;304;p27">
            <a:extLst>
              <a:ext uri="{FF2B5EF4-FFF2-40B4-BE49-F238E27FC236}">
                <a16:creationId xmlns:a16="http://schemas.microsoft.com/office/drawing/2014/main" id="{D9479857-F052-9D06-4701-0F3EB5536736}"/>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15</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761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F8585-3EC7-576D-6045-9822D0636E9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5D798DC-9A45-30ED-60F3-0BFEF3C3259C}"/>
              </a:ext>
            </a:extLst>
          </p:cNvPr>
          <p:cNvSpPr txBox="1"/>
          <p:nvPr/>
        </p:nvSpPr>
        <p:spPr>
          <a:xfrm>
            <a:off x="775606" y="1423801"/>
            <a:ext cx="8368393" cy="352205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Key Pairs: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Public and private keys for secure SSH access.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AWS stores the public key; users download the private key.</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Steps:</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Generate a key pair in the AWS console.</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Download and securely store the private key.</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Use the private key to connect via SSH.</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SSH Configuration:</a:t>
            </a:r>
          </a:p>
          <a:p>
            <a:pPr marL="514350" indent="-285750">
              <a:lnSpc>
                <a:spcPct val="125000"/>
              </a:lnSpc>
              <a:spcAft>
                <a:spcPts val="1000"/>
              </a:spcAft>
              <a:buFont typeface="Courier New" panose="02070309020205020404" pitchFamily="49" charset="0"/>
              <a:buChar char="o"/>
            </a:pPr>
            <a:r>
              <a:rPr lang="en-US" dirty="0">
                <a:solidFill>
                  <a:schemeClr val="tx1"/>
                </a:solidFill>
                <a:latin typeface="Avenir"/>
              </a:rPr>
              <a:t>Command example: ssh -</a:t>
            </a:r>
            <a:r>
              <a:rPr lang="en-US" dirty="0" err="1">
                <a:solidFill>
                  <a:schemeClr val="tx1"/>
                </a:solidFill>
                <a:latin typeface="Avenir"/>
              </a:rPr>
              <a:t>i</a:t>
            </a:r>
            <a:r>
              <a:rPr lang="en-US" dirty="0">
                <a:solidFill>
                  <a:schemeClr val="tx1"/>
                </a:solidFill>
                <a:latin typeface="Avenir"/>
              </a:rPr>
              <a:t> my-</a:t>
            </a:r>
            <a:r>
              <a:rPr lang="en-US" dirty="0" err="1">
                <a:solidFill>
                  <a:schemeClr val="tx1"/>
                </a:solidFill>
                <a:latin typeface="Avenir"/>
              </a:rPr>
              <a:t>key.pem</a:t>
            </a:r>
            <a:r>
              <a:rPr lang="en-US" dirty="0">
                <a:solidFill>
                  <a:schemeClr val="tx1"/>
                </a:solidFill>
                <a:latin typeface="Avenir"/>
              </a:rPr>
              <a:t> ec2-user@&lt;instance-</a:t>
            </a:r>
            <a:r>
              <a:rPr lang="en-US" dirty="0" err="1">
                <a:solidFill>
                  <a:schemeClr val="tx1"/>
                </a:solidFill>
                <a:latin typeface="Avenir"/>
              </a:rPr>
              <a:t>ip</a:t>
            </a:r>
            <a:r>
              <a:rPr lang="en-US" dirty="0">
                <a:solidFill>
                  <a:schemeClr val="tx1"/>
                </a:solidFill>
                <a:latin typeface="Avenir"/>
              </a:rPr>
              <a:t>&gt;</a:t>
            </a:r>
          </a:p>
        </p:txBody>
      </p:sp>
      <p:sp>
        <p:nvSpPr>
          <p:cNvPr id="2" name="TextBox 1">
            <a:extLst>
              <a:ext uri="{FF2B5EF4-FFF2-40B4-BE49-F238E27FC236}">
                <a16:creationId xmlns:a16="http://schemas.microsoft.com/office/drawing/2014/main" id="{C519A9C9-7790-377E-4BF2-D6F872327470}"/>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Key Pairs and SSH Access</a:t>
            </a:r>
          </a:p>
        </p:txBody>
      </p:sp>
      <p:sp>
        <p:nvSpPr>
          <p:cNvPr id="3" name="Google Shape;304;p27">
            <a:extLst>
              <a:ext uri="{FF2B5EF4-FFF2-40B4-BE49-F238E27FC236}">
                <a16:creationId xmlns:a16="http://schemas.microsoft.com/office/drawing/2014/main" id="{7AD75686-CEB0-D280-EBB1-EF703CD3C02E}"/>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16</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7362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AD5347CC-7492-0C61-4645-07DBA7708368}"/>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A80B119F-C4AA-0131-180D-88E1CFD5E5D1}"/>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9B5E87B5-4041-A00B-AC7F-6CCCB1A2C3EE}"/>
              </a:ext>
            </a:extLst>
          </p:cNvPr>
          <p:cNvSpPr txBox="1"/>
          <p:nvPr/>
        </p:nvSpPr>
        <p:spPr>
          <a:xfrm>
            <a:off x="4560255" y="912180"/>
            <a:ext cx="396462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You need to ensure that a specific EC2 instance always runs on dedicated physical hardware. Which instance purchasing option should you choose?</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Spot Instances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Reserved Instances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Dedicated Hosts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On-Demand Instances</a:t>
            </a:r>
          </a:p>
        </p:txBody>
      </p:sp>
      <p:sp>
        <p:nvSpPr>
          <p:cNvPr id="2" name="Google Shape;304;p27">
            <a:extLst>
              <a:ext uri="{FF2B5EF4-FFF2-40B4-BE49-F238E27FC236}">
                <a16:creationId xmlns:a16="http://schemas.microsoft.com/office/drawing/2014/main" id="{8708292D-34D4-BAAA-1071-A0784AE9F098}"/>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17</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303969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5810C2B1-FD73-A226-52F4-766A1A89F528}"/>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4B4BF853-B306-88EF-5784-ACE4E628FE24}"/>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010CFC0C-15F1-648A-BBBB-4EE2E7AAD628}"/>
              </a:ext>
            </a:extLst>
          </p:cNvPr>
          <p:cNvSpPr txBox="1"/>
          <p:nvPr/>
        </p:nvSpPr>
        <p:spPr>
          <a:xfrm>
            <a:off x="4560255" y="912180"/>
            <a:ext cx="396462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You need to ensure that a specific EC2 instance always runs on dedicated physical hardware. Which instance purchasing option should you choose?</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Spot Instances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Reserved Instances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rgbClr val="FF0000"/>
                </a:solidFill>
                <a:latin typeface="Avenir"/>
                <a:ea typeface="Avenir"/>
                <a:cs typeface="Avenir"/>
                <a:sym typeface="Avenir"/>
              </a:rPr>
              <a:t>Dedicated Hosts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On-Demand Instances</a:t>
            </a:r>
          </a:p>
        </p:txBody>
      </p:sp>
      <p:sp>
        <p:nvSpPr>
          <p:cNvPr id="2" name="Google Shape;304;p27">
            <a:extLst>
              <a:ext uri="{FF2B5EF4-FFF2-40B4-BE49-F238E27FC236}">
                <a16:creationId xmlns:a16="http://schemas.microsoft.com/office/drawing/2014/main" id="{CC92C50D-A26F-0AB3-D260-5AC6930866C7}"/>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18</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192513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8A594E37-47E3-809F-FC79-93E2B3637429}"/>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816D3E9D-1835-942B-9895-FDE380611265}"/>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4F240E26-73A7-330D-6157-C63CA062F231}"/>
              </a:ext>
            </a:extLst>
          </p:cNvPr>
          <p:cNvSpPr txBox="1"/>
          <p:nvPr/>
        </p:nvSpPr>
        <p:spPr>
          <a:xfrm>
            <a:off x="4560254" y="912180"/>
            <a:ext cx="4416758"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What happens to the data stored on an EC2 instance store volume when the instance is stopped or terminated?</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is automatically backed up to an attached EBS volume</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is lost </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remains intact until manually deleted</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is moved to an S3 bucket</a:t>
            </a:r>
          </a:p>
        </p:txBody>
      </p:sp>
      <p:sp>
        <p:nvSpPr>
          <p:cNvPr id="2" name="Google Shape;304;p27">
            <a:extLst>
              <a:ext uri="{FF2B5EF4-FFF2-40B4-BE49-F238E27FC236}">
                <a16:creationId xmlns:a16="http://schemas.microsoft.com/office/drawing/2014/main" id="{C3EB64E2-C077-B2ED-D7E6-97A7989FB7FF}"/>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19</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902598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4"/>
          <p:cNvSpPr txBox="1"/>
          <p:nvPr/>
        </p:nvSpPr>
        <p:spPr>
          <a:xfrm>
            <a:off x="500696" y="3752448"/>
            <a:ext cx="4562793" cy="1138297"/>
          </a:xfrm>
          <a:prstGeom prst="rect">
            <a:avLst/>
          </a:prstGeom>
          <a:noFill/>
          <a:ln>
            <a:noFill/>
          </a:ln>
        </p:spPr>
        <p:txBody>
          <a:bodyPr spcFirstLastPara="1" wrap="square" lIns="91425" tIns="45700" rIns="91425" bIns="45700" anchor="t" anchorCtr="0">
            <a:noAutofit/>
          </a:bodyPr>
          <a:lstStyle/>
          <a:p>
            <a:pPr>
              <a:lnSpc>
                <a:spcPct val="90000"/>
              </a:lnSpc>
              <a:buSzPts val="1800"/>
            </a:pPr>
            <a:r>
              <a:rPr lang="en-IN" sz="1800" b="1" i="0" u="none" strike="noStrike" cap="none" dirty="0">
                <a:solidFill>
                  <a:srgbClr val="FFFFFF"/>
                </a:solidFill>
                <a:latin typeface="Avenir"/>
                <a:ea typeface="Avenir"/>
                <a:cs typeface="Avenir"/>
                <a:sym typeface="Avenir"/>
              </a:rPr>
              <a:t>Course :</a:t>
            </a:r>
            <a:r>
              <a:rPr lang="en-IN" sz="1800" b="0" i="0" u="none" strike="noStrike" cap="none" dirty="0">
                <a:solidFill>
                  <a:schemeClr val="lt1"/>
                </a:solidFill>
                <a:latin typeface="Avenir"/>
                <a:ea typeface="Avenir"/>
                <a:cs typeface="Avenir"/>
                <a:sym typeface="Avenir"/>
              </a:rPr>
              <a:t> Amazon Redshift</a:t>
            </a:r>
            <a:endParaRPr sz="1800" b="0" i="0" u="none" strike="noStrike" cap="none" dirty="0">
              <a:solidFill>
                <a:schemeClr val="dk1"/>
              </a:solidFill>
              <a:latin typeface="Avenir"/>
              <a:ea typeface="Avenir"/>
              <a:cs typeface="Avenir"/>
              <a:sym typeface="Avenir"/>
            </a:endParaRPr>
          </a:p>
          <a:p>
            <a:pPr marL="0" marR="0" lvl="0" indent="0" algn="l"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Avenir"/>
                <a:ea typeface="Avenir"/>
                <a:cs typeface="Avenir"/>
                <a:sym typeface="Avenir"/>
              </a:rPr>
              <a:t>Lecture On :</a:t>
            </a:r>
            <a:r>
              <a:rPr lang="en-IN" sz="1800" b="0" i="0" u="none" strike="noStrike" cap="none" dirty="0">
                <a:solidFill>
                  <a:srgbClr val="FFFFFF"/>
                </a:solidFill>
                <a:latin typeface="Avenir"/>
                <a:ea typeface="Avenir"/>
                <a:cs typeface="Avenir"/>
                <a:sym typeface="Avenir"/>
              </a:rPr>
              <a:t> AWS EC2 and Lambda </a:t>
            </a:r>
            <a:endParaRPr lang="en-IN" sz="1800" b="0" i="0" u="none" strike="noStrike" cap="none" dirty="0">
              <a:solidFill>
                <a:schemeClr val="dk1"/>
              </a:solidFill>
              <a:latin typeface="Avenir"/>
              <a:ea typeface="Avenir"/>
              <a:cs typeface="Avenir"/>
              <a:sym typeface="Avenir"/>
            </a:endParaRPr>
          </a:p>
          <a:p>
            <a:pPr marL="0" marR="0" lvl="0" indent="0" algn="l"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Avenir"/>
                <a:ea typeface="Avenir"/>
                <a:cs typeface="Avenir"/>
                <a:sym typeface="Avenir"/>
              </a:rPr>
              <a:t>Instructor :</a:t>
            </a:r>
            <a:r>
              <a:rPr lang="en-IN" sz="1800" b="0" i="0" u="none" strike="noStrike" cap="none" dirty="0">
                <a:solidFill>
                  <a:schemeClr val="lt1"/>
                </a:solidFill>
                <a:latin typeface="Avenir"/>
                <a:ea typeface="Avenir"/>
                <a:cs typeface="Avenir"/>
                <a:sym typeface="Avenir"/>
              </a:rPr>
              <a:t> Nitin</a:t>
            </a:r>
            <a:endParaRPr sz="1800" b="0" i="0" u="none" strike="noStrike" cap="none" dirty="0">
              <a:solidFill>
                <a:schemeClr val="lt1"/>
              </a:solidFill>
              <a:latin typeface="Avenir"/>
              <a:ea typeface="Avenir"/>
              <a:cs typeface="Avenir"/>
              <a:sym typeface="Avenir"/>
            </a:endParaRPr>
          </a:p>
        </p:txBody>
      </p:sp>
      <p:sp>
        <p:nvSpPr>
          <p:cNvPr id="2" name="Google Shape;304;p27">
            <a:extLst>
              <a:ext uri="{FF2B5EF4-FFF2-40B4-BE49-F238E27FC236}">
                <a16:creationId xmlns:a16="http://schemas.microsoft.com/office/drawing/2014/main" id="{F64F8C4F-A60C-A0F3-F4F5-6F3C3C95A2DD}"/>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a:t>
            </a:fld>
            <a:endParaRPr lang="en-IN" sz="900">
              <a:solidFill>
                <a:schemeClr val="tx1"/>
              </a:solidFill>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0C6A477E-B570-3DE0-119B-564B2D929472}"/>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8D50FB81-926C-A9C9-30F9-5777B85BAE9C}"/>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E08EEF2B-50F4-2D45-4F32-8D4700A52450}"/>
              </a:ext>
            </a:extLst>
          </p:cNvPr>
          <p:cNvSpPr txBox="1"/>
          <p:nvPr/>
        </p:nvSpPr>
        <p:spPr>
          <a:xfrm>
            <a:off x="4560254" y="912180"/>
            <a:ext cx="4416758"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What happens to the data stored on an EC2 instance store volume when the instance is stopped or terminated?</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is automatically backed up to an attached EBS volume</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rgbClr val="FF0000"/>
                </a:solidFill>
                <a:latin typeface="Avenir"/>
                <a:ea typeface="Avenir"/>
                <a:cs typeface="Avenir"/>
                <a:sym typeface="Avenir"/>
              </a:rPr>
              <a:t>Data is lost </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remains intact until manually deleted</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Data is moved to an S3 bucket</a:t>
            </a:r>
          </a:p>
        </p:txBody>
      </p:sp>
      <p:sp>
        <p:nvSpPr>
          <p:cNvPr id="2" name="Google Shape;304;p27">
            <a:extLst>
              <a:ext uri="{FF2B5EF4-FFF2-40B4-BE49-F238E27FC236}">
                <a16:creationId xmlns:a16="http://schemas.microsoft.com/office/drawing/2014/main" id="{72D9D8DE-F15E-DCD5-01FE-7B177FD65842}"/>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20</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793519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C951576A-B19E-D318-7E40-E2B46445A111}"/>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12A330AE-6023-7EE7-D578-B70970E2ED20}"/>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D9A3F2A7-3308-5000-C42D-8A0C8EAD18C9}"/>
              </a:ext>
            </a:extLst>
          </p:cNvPr>
          <p:cNvSpPr txBox="1"/>
          <p:nvPr/>
        </p:nvSpPr>
        <p:spPr>
          <a:xfrm>
            <a:off x="4560254" y="912180"/>
            <a:ext cx="4416758"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An EC2 instance in a private subnet needs access to the internet for software updates. What is the best way to enable this access?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Assign a public </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Use an ELB</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Attach an IGW</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Configure a NAT Gateway in a public subnet </a:t>
            </a:r>
          </a:p>
        </p:txBody>
      </p:sp>
      <p:sp>
        <p:nvSpPr>
          <p:cNvPr id="2" name="Google Shape;304;p27">
            <a:extLst>
              <a:ext uri="{FF2B5EF4-FFF2-40B4-BE49-F238E27FC236}">
                <a16:creationId xmlns:a16="http://schemas.microsoft.com/office/drawing/2014/main" id="{D3FBA22E-B15A-8D68-5044-6AD6E6240F79}"/>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21</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730544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D4CE163B-A5BE-DE44-3FE9-062B53A537C4}"/>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10BDB2C1-C2BA-B125-DB87-2F5160581979}"/>
              </a:ext>
            </a:extLst>
          </p:cNvPr>
          <p:cNvSpPr txBox="1"/>
          <p:nvPr/>
        </p:nvSpPr>
        <p:spPr>
          <a:xfrm>
            <a:off x="442258" y="1036383"/>
            <a:ext cx="378082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6C3F9EC1-018D-7611-6F36-CB06C59E441D}"/>
              </a:ext>
            </a:extLst>
          </p:cNvPr>
          <p:cNvSpPr txBox="1"/>
          <p:nvPr/>
        </p:nvSpPr>
        <p:spPr>
          <a:xfrm>
            <a:off x="4560254" y="912180"/>
            <a:ext cx="4416758"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An EC2 instance in a private subnet needs access to the internet for software updates. What is the best way to enable this access?</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Assign a public </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Use an ELB</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chemeClr val="tx1"/>
                </a:solidFill>
                <a:latin typeface="Avenir"/>
                <a:ea typeface="Avenir"/>
                <a:cs typeface="Avenir"/>
                <a:sym typeface="Avenir"/>
              </a:rPr>
              <a:t>Attach an IGW</a:t>
            </a:r>
          </a:p>
          <a:p>
            <a:pPr marL="457200" marR="0" lvl="0" indent="-457200" algn="l" rtl="0">
              <a:lnSpc>
                <a:spcPct val="100000"/>
              </a:lnSpc>
              <a:spcBef>
                <a:spcPts val="0"/>
              </a:spcBef>
              <a:spcAft>
                <a:spcPts val="0"/>
              </a:spcAft>
              <a:buClr>
                <a:srgbClr val="000000"/>
              </a:buClr>
              <a:buSzPts val="1600"/>
              <a:buFont typeface="Arial"/>
              <a:buAutoNum type="alphaLcParenR"/>
            </a:pPr>
            <a:r>
              <a:rPr lang="en-US" sz="2400" i="0" u="none" strike="noStrike" cap="none" dirty="0">
                <a:solidFill>
                  <a:srgbClr val="FF0000"/>
                </a:solidFill>
                <a:latin typeface="Avenir"/>
                <a:ea typeface="Avenir"/>
                <a:cs typeface="Avenir"/>
                <a:sym typeface="Avenir"/>
              </a:rPr>
              <a:t>Configure a NAT Gateway in a public subnet </a:t>
            </a:r>
          </a:p>
        </p:txBody>
      </p:sp>
      <p:sp>
        <p:nvSpPr>
          <p:cNvPr id="2" name="Google Shape;304;p27">
            <a:extLst>
              <a:ext uri="{FF2B5EF4-FFF2-40B4-BE49-F238E27FC236}">
                <a16:creationId xmlns:a16="http://schemas.microsoft.com/office/drawing/2014/main" id="{CB639CEF-A6EA-A933-02ED-0B78BAEBBC36}"/>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22</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46501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2DF87-76BB-380E-D5CE-4180B206F569}"/>
            </a:ext>
          </a:extLst>
        </p:cNvPr>
        <p:cNvGrpSpPr/>
        <p:nvPr/>
      </p:nvGrpSpPr>
      <p:grpSpPr>
        <a:xfrm>
          <a:off x="0" y="0"/>
          <a:ext cx="0" cy="0"/>
          <a:chOff x="0" y="0"/>
          <a:chExt cx="0" cy="0"/>
        </a:xfrm>
      </p:grpSpPr>
      <p:sp>
        <p:nvSpPr>
          <p:cNvPr id="2" name="TextShape 1">
            <a:extLst>
              <a:ext uri="{FF2B5EF4-FFF2-40B4-BE49-F238E27FC236}">
                <a16:creationId xmlns:a16="http://schemas.microsoft.com/office/drawing/2014/main" id="{0E616B8C-E631-2D9C-09A7-1C3566613447}"/>
              </a:ext>
            </a:extLst>
          </p:cNvPr>
          <p:cNvSpPr txBox="1"/>
          <p:nvPr/>
        </p:nvSpPr>
        <p:spPr>
          <a:xfrm>
            <a:off x="1588168" y="2422819"/>
            <a:ext cx="5967663"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Introduction to Serverless Computing and Automation in AWS</a:t>
            </a:r>
          </a:p>
        </p:txBody>
      </p:sp>
      <p:sp>
        <p:nvSpPr>
          <p:cNvPr id="3" name="Google Shape;304;p27">
            <a:extLst>
              <a:ext uri="{FF2B5EF4-FFF2-40B4-BE49-F238E27FC236}">
                <a16:creationId xmlns:a16="http://schemas.microsoft.com/office/drawing/2014/main" id="{3F84D5DC-0249-520D-378F-207BFBFA970B}"/>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23</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186454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1CA99-2E22-2CD4-1FE1-A4709089276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F01DA90-E360-C11C-912D-023248162109}"/>
              </a:ext>
            </a:extLst>
          </p:cNvPr>
          <p:cNvSpPr txBox="1"/>
          <p:nvPr/>
        </p:nvSpPr>
        <p:spPr>
          <a:xfrm>
            <a:off x="775606" y="1423801"/>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Definition:</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 cloud computing model where infrastructure management is handled by AWS.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Users focus solely on code and business logic.</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Key Characteristics: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No server provisioning or management.</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Automatic scaling.</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Pay-per-use pricing model.</a:t>
            </a:r>
          </a:p>
        </p:txBody>
      </p:sp>
      <p:sp>
        <p:nvSpPr>
          <p:cNvPr id="2" name="TextBox 1">
            <a:extLst>
              <a:ext uri="{FF2B5EF4-FFF2-40B4-BE49-F238E27FC236}">
                <a16:creationId xmlns:a16="http://schemas.microsoft.com/office/drawing/2014/main" id="{8CCE9A6A-5D93-F35F-FBBE-41098191C831}"/>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What is Serverless Computing?</a:t>
            </a:r>
          </a:p>
        </p:txBody>
      </p:sp>
      <p:sp>
        <p:nvSpPr>
          <p:cNvPr id="3" name="Google Shape;304;p27">
            <a:extLst>
              <a:ext uri="{FF2B5EF4-FFF2-40B4-BE49-F238E27FC236}">
                <a16:creationId xmlns:a16="http://schemas.microsoft.com/office/drawing/2014/main" id="{5EADCD0C-BF71-2641-5540-E81DE229A0F1}"/>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24</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303721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AFC36-7808-1F51-F398-BEC85F600B5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96D56AB-7FDE-A9DE-D45E-A11D3ED81963}"/>
              </a:ext>
            </a:extLst>
          </p:cNvPr>
          <p:cNvSpPr txBox="1"/>
          <p:nvPr/>
        </p:nvSpPr>
        <p:spPr>
          <a:xfrm>
            <a:off x="775606" y="1339577"/>
            <a:ext cx="8368393" cy="3611823"/>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Benefits:</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Cost-efficient: Pay only for execution time.</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Highly scalable: Automatically adjusts to workload.</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Faster time-to-market: Focus on development, not infrastructure.</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Seamless integration with AWS services.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AWS Serverless Offerings:</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AWS Lambda</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Amazon API Gateway</a:t>
            </a:r>
          </a:p>
          <a:p>
            <a:pPr marL="574675" indent="-285750">
              <a:lnSpc>
                <a:spcPct val="125000"/>
              </a:lnSpc>
              <a:spcAft>
                <a:spcPts val="600"/>
              </a:spcAft>
              <a:buFont typeface="Courier New" panose="02070309020205020404" pitchFamily="49" charset="0"/>
              <a:buChar char="o"/>
            </a:pPr>
            <a:r>
              <a:rPr lang="en-US" dirty="0">
                <a:solidFill>
                  <a:schemeClr val="tx1"/>
                </a:solidFill>
                <a:latin typeface="Avenir"/>
              </a:rPr>
              <a:t>Amazon DynamoDB</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Amazon S3</a:t>
            </a:r>
          </a:p>
        </p:txBody>
      </p:sp>
      <p:sp>
        <p:nvSpPr>
          <p:cNvPr id="2" name="TextBox 1">
            <a:extLst>
              <a:ext uri="{FF2B5EF4-FFF2-40B4-BE49-F238E27FC236}">
                <a16:creationId xmlns:a16="http://schemas.microsoft.com/office/drawing/2014/main" id="{7112A61B-9B86-A22B-0AD5-3DA1B423A138}"/>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Benefits of Serverless Computing</a:t>
            </a:r>
          </a:p>
        </p:txBody>
      </p:sp>
      <p:sp>
        <p:nvSpPr>
          <p:cNvPr id="3" name="Google Shape;304;p27">
            <a:extLst>
              <a:ext uri="{FF2B5EF4-FFF2-40B4-BE49-F238E27FC236}">
                <a16:creationId xmlns:a16="http://schemas.microsoft.com/office/drawing/2014/main" id="{4C91FA0A-B18B-3ECD-9ED3-AFC89F690126}"/>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25</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280732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86B08-83F2-90E5-A480-31E610B3F47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13553A9-457C-2F21-FBC0-C871910EAEF7}"/>
              </a:ext>
            </a:extLst>
          </p:cNvPr>
          <p:cNvSpPr txBox="1"/>
          <p:nvPr/>
        </p:nvSpPr>
        <p:spPr>
          <a:xfrm>
            <a:off x="775606" y="1339577"/>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What is AWS Lambda?</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Event-driven compute service.</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Executes code in response to triggers like S3 events or API Gateway requests.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Key Features: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Supports multiple programming languages, including Python.</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Built-in logging with Amazon CloudWatch.</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Automatic retries for failed executions.</a:t>
            </a:r>
          </a:p>
        </p:txBody>
      </p:sp>
      <p:sp>
        <p:nvSpPr>
          <p:cNvPr id="2" name="TextBox 1">
            <a:extLst>
              <a:ext uri="{FF2B5EF4-FFF2-40B4-BE49-F238E27FC236}">
                <a16:creationId xmlns:a16="http://schemas.microsoft.com/office/drawing/2014/main" id="{2389252E-B55B-7B37-5556-8F04E2B76464}"/>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Introduction to AWS Lambda</a:t>
            </a:r>
          </a:p>
        </p:txBody>
      </p:sp>
      <p:sp>
        <p:nvSpPr>
          <p:cNvPr id="3" name="Google Shape;304;p27">
            <a:extLst>
              <a:ext uri="{FF2B5EF4-FFF2-40B4-BE49-F238E27FC236}">
                <a16:creationId xmlns:a16="http://schemas.microsoft.com/office/drawing/2014/main" id="{23724107-AE9C-53BF-0E7A-C5A91382A31E}"/>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26</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312052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F2A25-D4DF-91FB-6F87-A411A9FE821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C595D2E-56EA-4A76-1C7A-D9FE203124D4}"/>
              </a:ext>
            </a:extLst>
          </p:cNvPr>
          <p:cNvSpPr txBox="1"/>
          <p:nvPr/>
        </p:nvSpPr>
        <p:spPr>
          <a:xfrm>
            <a:off x="775606" y="1339577"/>
            <a:ext cx="8368393" cy="3278398"/>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Steps: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Write the function locally using a text editor or IDE.</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Package dependencies using tools like zip.</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Sample Code:</a:t>
            </a:r>
          </a:p>
          <a:p>
            <a:pPr>
              <a:lnSpc>
                <a:spcPct val="125000"/>
              </a:lnSpc>
            </a:pPr>
            <a:r>
              <a:rPr lang="en-US" dirty="0">
                <a:solidFill>
                  <a:schemeClr val="tx1"/>
                </a:solidFill>
                <a:latin typeface="Avenir"/>
              </a:rPr>
              <a:t>import json</a:t>
            </a:r>
          </a:p>
          <a:p>
            <a:pPr>
              <a:lnSpc>
                <a:spcPct val="125000"/>
              </a:lnSpc>
            </a:pPr>
            <a:r>
              <a:rPr lang="en-US" dirty="0">
                <a:solidFill>
                  <a:schemeClr val="tx1"/>
                </a:solidFill>
                <a:latin typeface="Avenir"/>
              </a:rPr>
              <a:t>def lambda_handler(event, context):   </a:t>
            </a:r>
          </a:p>
          <a:p>
            <a:pPr>
              <a:lnSpc>
                <a:spcPct val="125000"/>
              </a:lnSpc>
            </a:pPr>
            <a:r>
              <a:rPr lang="en-US" dirty="0">
                <a:solidFill>
                  <a:schemeClr val="tx1"/>
                </a:solidFill>
                <a:latin typeface="Avenir"/>
              </a:rPr>
              <a:t>	 return {       </a:t>
            </a:r>
          </a:p>
          <a:p>
            <a:pPr>
              <a:lnSpc>
                <a:spcPct val="125000"/>
              </a:lnSpc>
            </a:pPr>
            <a:r>
              <a:rPr lang="en-US" dirty="0">
                <a:solidFill>
                  <a:schemeClr val="tx1"/>
                </a:solidFill>
                <a:latin typeface="Avenir"/>
              </a:rPr>
              <a:t>		 '</a:t>
            </a:r>
            <a:r>
              <a:rPr lang="en-US" dirty="0" err="1">
                <a:solidFill>
                  <a:schemeClr val="tx1"/>
                </a:solidFill>
                <a:latin typeface="Avenir"/>
              </a:rPr>
              <a:t>statusCode</a:t>
            </a:r>
            <a:r>
              <a:rPr lang="en-US" dirty="0">
                <a:solidFill>
                  <a:schemeClr val="tx1"/>
                </a:solidFill>
                <a:latin typeface="Avenir"/>
              </a:rPr>
              <a:t>': 200,</a:t>
            </a:r>
          </a:p>
          <a:p>
            <a:pPr>
              <a:lnSpc>
                <a:spcPct val="125000"/>
              </a:lnSpc>
            </a:pPr>
            <a:r>
              <a:rPr lang="en-US" dirty="0">
                <a:solidFill>
                  <a:schemeClr val="tx1"/>
                </a:solidFill>
                <a:latin typeface="Avenir"/>
              </a:rPr>
              <a:t>		 'body': </a:t>
            </a:r>
            <a:r>
              <a:rPr lang="en-US" dirty="0" err="1">
                <a:solidFill>
                  <a:schemeClr val="tx1"/>
                </a:solidFill>
                <a:latin typeface="Avenir"/>
              </a:rPr>
              <a:t>json.dumps</a:t>
            </a:r>
            <a:r>
              <a:rPr lang="en-US" dirty="0">
                <a:solidFill>
                  <a:schemeClr val="tx1"/>
                </a:solidFill>
                <a:latin typeface="Avenir"/>
              </a:rPr>
              <a:t>('Hello from AWS Lambda!')   </a:t>
            </a:r>
          </a:p>
          <a:p>
            <a:pPr>
              <a:lnSpc>
                <a:spcPct val="125000"/>
              </a:lnSpc>
            </a:pPr>
            <a:r>
              <a:rPr lang="en-US" dirty="0">
                <a:solidFill>
                  <a:schemeClr val="tx1"/>
                </a:solidFill>
                <a:latin typeface="Avenir"/>
              </a:rPr>
              <a:t>	            }</a:t>
            </a:r>
          </a:p>
        </p:txBody>
      </p:sp>
      <p:sp>
        <p:nvSpPr>
          <p:cNvPr id="2" name="TextBox 1">
            <a:extLst>
              <a:ext uri="{FF2B5EF4-FFF2-40B4-BE49-F238E27FC236}">
                <a16:creationId xmlns:a16="http://schemas.microsoft.com/office/drawing/2014/main" id="{F820683E-6874-C00B-DF08-91ACDAFD6AB6}"/>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Writing Lambda Functions in Python</a:t>
            </a:r>
          </a:p>
        </p:txBody>
      </p:sp>
      <p:sp>
        <p:nvSpPr>
          <p:cNvPr id="3" name="Google Shape;304;p27">
            <a:extLst>
              <a:ext uri="{FF2B5EF4-FFF2-40B4-BE49-F238E27FC236}">
                <a16:creationId xmlns:a16="http://schemas.microsoft.com/office/drawing/2014/main" id="{BF43EF72-1FDD-28EA-6EA5-DC938F011B3B}"/>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27</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649424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B8AA7-F880-3972-7D73-83CACA6DB51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0E7091E-A1C7-AAA9-C771-2757207AAAB7}"/>
              </a:ext>
            </a:extLst>
          </p:cNvPr>
          <p:cNvSpPr txBox="1"/>
          <p:nvPr/>
        </p:nvSpPr>
        <p:spPr>
          <a:xfrm>
            <a:off x="775606" y="1339577"/>
            <a:ext cx="8368393" cy="1136786"/>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Deployment Methods: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AWS Management Console: Upload the ZIP file directly.</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AWS CLI: Use aws lambda create-function.</a:t>
            </a:r>
          </a:p>
        </p:txBody>
      </p:sp>
      <p:sp>
        <p:nvSpPr>
          <p:cNvPr id="2" name="TextBox 1">
            <a:extLst>
              <a:ext uri="{FF2B5EF4-FFF2-40B4-BE49-F238E27FC236}">
                <a16:creationId xmlns:a16="http://schemas.microsoft.com/office/drawing/2014/main" id="{880F37F8-E63E-5938-04C7-3388B027B7BF}"/>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Deploying Lambda Functions</a:t>
            </a:r>
          </a:p>
        </p:txBody>
      </p:sp>
      <p:sp>
        <p:nvSpPr>
          <p:cNvPr id="3" name="Google Shape;304;p27">
            <a:extLst>
              <a:ext uri="{FF2B5EF4-FFF2-40B4-BE49-F238E27FC236}">
                <a16:creationId xmlns:a16="http://schemas.microsoft.com/office/drawing/2014/main" id="{2EE603D6-11D6-9646-4E5E-D2F78050DD01}"/>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28</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027650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1FAA4-CFE4-2B77-1D4F-34BA83CA1C5F}"/>
            </a:ext>
          </a:extLst>
        </p:cNvPr>
        <p:cNvGrpSpPr/>
        <p:nvPr/>
      </p:nvGrpSpPr>
      <p:grpSpPr>
        <a:xfrm>
          <a:off x="0" y="0"/>
          <a:ext cx="0" cy="0"/>
          <a:chOff x="0" y="0"/>
          <a:chExt cx="0" cy="0"/>
        </a:xfrm>
      </p:grpSpPr>
      <p:sp>
        <p:nvSpPr>
          <p:cNvPr id="2" name="TextShape 1">
            <a:extLst>
              <a:ext uri="{FF2B5EF4-FFF2-40B4-BE49-F238E27FC236}">
                <a16:creationId xmlns:a16="http://schemas.microsoft.com/office/drawing/2014/main" id="{784A42CA-5642-9965-8058-F1FA99D7C812}"/>
              </a:ext>
            </a:extLst>
          </p:cNvPr>
          <p:cNvSpPr txBox="1"/>
          <p:nvPr/>
        </p:nvSpPr>
        <p:spPr>
          <a:xfrm>
            <a:off x="2207380" y="2273889"/>
            <a:ext cx="4729240"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Demo</a:t>
            </a:r>
          </a:p>
        </p:txBody>
      </p:sp>
      <p:sp>
        <p:nvSpPr>
          <p:cNvPr id="3" name="Google Shape;304;p27">
            <a:extLst>
              <a:ext uri="{FF2B5EF4-FFF2-40B4-BE49-F238E27FC236}">
                <a16:creationId xmlns:a16="http://schemas.microsoft.com/office/drawing/2014/main" id="{F8B612D6-7EB6-E607-4F92-92DF9D5A9729}"/>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29</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00619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IN" sz="900" b="0" i="0" u="none" strike="noStrike" cap="none">
                <a:solidFill>
                  <a:srgbClr val="000000"/>
                </a:solidFill>
                <a:latin typeface="Proxima Nova"/>
                <a:ea typeface="Proxima Nova"/>
                <a:cs typeface="Proxima Nova"/>
                <a:sym typeface="Proxima Nova"/>
              </a:rPr>
              <a:t>31-07-2019</a:t>
            </a:r>
            <a:endParaRPr sz="900" b="0" i="0" u="none" strike="noStrike" cap="none">
              <a:solidFill>
                <a:srgbClr val="000000"/>
              </a:solidFill>
              <a:latin typeface="Proxima Nova"/>
              <a:ea typeface="Proxima Nova"/>
              <a:cs typeface="Proxima Nova"/>
              <a:sym typeface="Proxima Nova"/>
            </a:endParaRPr>
          </a:p>
        </p:txBody>
      </p:sp>
      <p:sp>
        <p:nvSpPr>
          <p:cNvPr id="282" name="Google Shape;282;p25"/>
          <p:cNvSpPr txBox="1"/>
          <p:nvPr/>
        </p:nvSpPr>
        <p:spPr>
          <a:xfrm>
            <a:off x="560116" y="1099283"/>
            <a:ext cx="547687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Avenir"/>
                <a:ea typeface="Avenir"/>
                <a:cs typeface="Avenir"/>
                <a:sym typeface="Avenir"/>
              </a:rPr>
              <a:t>In Last Class, we covered….</a:t>
            </a:r>
            <a:endParaRPr sz="2800" b="0" i="0" u="none" strike="noStrike" cap="none" dirty="0">
              <a:solidFill>
                <a:schemeClr val="lt1"/>
              </a:solidFill>
              <a:latin typeface="Avenir"/>
              <a:ea typeface="Avenir"/>
              <a:cs typeface="Avenir"/>
              <a:sym typeface="Avenir"/>
            </a:endParaRPr>
          </a:p>
        </p:txBody>
      </p:sp>
      <p:sp>
        <p:nvSpPr>
          <p:cNvPr id="283" name="Google Shape;283;p25"/>
          <p:cNvSpPr txBox="1"/>
          <p:nvPr/>
        </p:nvSpPr>
        <p:spPr>
          <a:xfrm>
            <a:off x="1115223" y="3238743"/>
            <a:ext cx="61717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venir"/>
              <a:ea typeface="Avenir"/>
              <a:cs typeface="Avenir"/>
              <a:sym typeface="Avenir"/>
            </a:endParaRPr>
          </a:p>
        </p:txBody>
      </p:sp>
      <p:sp>
        <p:nvSpPr>
          <p:cNvPr id="284" name="Google Shape;284;p25"/>
          <p:cNvSpPr txBox="1"/>
          <p:nvPr/>
        </p:nvSpPr>
        <p:spPr>
          <a:xfrm>
            <a:off x="1131698" y="3707400"/>
            <a:ext cx="4277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285" name="Google Shape;285;p25"/>
          <p:cNvSpPr txBox="1"/>
          <p:nvPr/>
        </p:nvSpPr>
        <p:spPr>
          <a:xfrm>
            <a:off x="1089321" y="2771842"/>
            <a:ext cx="6171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287" name="Google Shape;287;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Data Science Certification Program</a:t>
            </a:r>
            <a:endParaRPr sz="1400" b="0" i="0" u="none" strike="noStrike" cap="none">
              <a:solidFill>
                <a:srgbClr val="000000"/>
              </a:solidFill>
              <a:latin typeface="Arial"/>
              <a:ea typeface="Arial"/>
              <a:cs typeface="Arial"/>
              <a:sym typeface="Arial"/>
            </a:endParaRPr>
          </a:p>
        </p:txBody>
      </p:sp>
      <p:sp>
        <p:nvSpPr>
          <p:cNvPr id="2" name="Google Shape;306;p27">
            <a:extLst>
              <a:ext uri="{FF2B5EF4-FFF2-40B4-BE49-F238E27FC236}">
                <a16:creationId xmlns:a16="http://schemas.microsoft.com/office/drawing/2014/main" id="{4CAA2116-192D-7F84-B22B-D27625E2B860}"/>
              </a:ext>
            </a:extLst>
          </p:cNvPr>
          <p:cNvSpPr txBox="1"/>
          <p:nvPr/>
        </p:nvSpPr>
        <p:spPr>
          <a:xfrm>
            <a:off x="1666875" y="1615885"/>
            <a:ext cx="6505575" cy="3170058"/>
          </a:xfrm>
          <a:prstGeom prst="rect">
            <a:avLst/>
          </a:prstGeom>
          <a:noFill/>
          <a:ln>
            <a:noFill/>
          </a:ln>
        </p:spPr>
        <p:txBody>
          <a:bodyPr spcFirstLastPara="1" wrap="square" lIns="91425" tIns="45700" rIns="91425" bIns="45700" anchor="t" anchorCtr="0">
            <a:spAutoFit/>
          </a:bodyPr>
          <a:lstStyle/>
          <a:p>
            <a:pPr algn="l">
              <a:spcAft>
                <a:spcPts val="600"/>
              </a:spcAft>
            </a:pPr>
            <a:r>
              <a:rPr lang="en-US" sz="2000" b="0" i="0" dirty="0">
                <a:solidFill>
                  <a:schemeClr val="bg1"/>
                </a:solidFill>
                <a:effectLst/>
                <a:latin typeface="Avenir"/>
              </a:rPr>
              <a:t>Introduction to Amazon Web Services.</a:t>
            </a:r>
          </a:p>
          <a:p>
            <a:pPr algn="l">
              <a:spcAft>
                <a:spcPts val="600"/>
              </a:spcAft>
            </a:pPr>
            <a:r>
              <a:rPr lang="en-US" sz="2000" b="0" i="0" dirty="0">
                <a:solidFill>
                  <a:schemeClr val="bg1"/>
                </a:solidFill>
                <a:effectLst/>
                <a:latin typeface="Avenir"/>
              </a:rPr>
              <a:t>Compute in the Cloud</a:t>
            </a:r>
          </a:p>
          <a:p>
            <a:pPr algn="l">
              <a:spcAft>
                <a:spcPts val="600"/>
              </a:spcAft>
            </a:pPr>
            <a:r>
              <a:rPr lang="en-US" sz="2000" b="0" i="0" dirty="0">
                <a:solidFill>
                  <a:schemeClr val="bg1"/>
                </a:solidFill>
                <a:effectLst/>
                <a:latin typeface="Avenir"/>
              </a:rPr>
              <a:t>Global Infrastructure and Reliability</a:t>
            </a:r>
          </a:p>
          <a:p>
            <a:pPr algn="l">
              <a:spcAft>
                <a:spcPts val="600"/>
              </a:spcAft>
            </a:pPr>
            <a:r>
              <a:rPr lang="en-US" sz="2000" b="0" i="0" dirty="0">
                <a:solidFill>
                  <a:schemeClr val="bg1"/>
                </a:solidFill>
                <a:effectLst/>
                <a:latin typeface="Avenir"/>
              </a:rPr>
              <a:t>Networking</a:t>
            </a:r>
          </a:p>
          <a:p>
            <a:pPr algn="l">
              <a:spcAft>
                <a:spcPts val="600"/>
              </a:spcAft>
            </a:pPr>
            <a:r>
              <a:rPr lang="en-US" sz="2000" b="0" i="0" dirty="0">
                <a:solidFill>
                  <a:schemeClr val="bg1"/>
                </a:solidFill>
                <a:effectLst/>
                <a:latin typeface="Avenir"/>
              </a:rPr>
              <a:t>Storage and Databases</a:t>
            </a:r>
          </a:p>
          <a:p>
            <a:pPr algn="l">
              <a:spcAft>
                <a:spcPts val="600"/>
              </a:spcAft>
            </a:pPr>
            <a:r>
              <a:rPr lang="en-US" sz="2000" b="0" i="0" dirty="0">
                <a:solidFill>
                  <a:schemeClr val="bg1"/>
                </a:solidFill>
                <a:effectLst/>
                <a:latin typeface="Avenir"/>
              </a:rPr>
              <a:t>Security (IAM)</a:t>
            </a:r>
          </a:p>
          <a:p>
            <a:pPr algn="l">
              <a:spcAft>
                <a:spcPts val="600"/>
              </a:spcAft>
            </a:pPr>
            <a:r>
              <a:rPr lang="en-US" sz="2000" b="0" i="0" dirty="0">
                <a:solidFill>
                  <a:schemeClr val="bg1"/>
                </a:solidFill>
                <a:effectLst/>
                <a:latin typeface="Avenir"/>
              </a:rPr>
              <a:t>Monitoring and Analytics</a:t>
            </a:r>
          </a:p>
          <a:p>
            <a:pPr algn="l">
              <a:spcAft>
                <a:spcPts val="600"/>
              </a:spcAft>
            </a:pPr>
            <a:r>
              <a:rPr lang="en-US" sz="2000" b="0" i="0" dirty="0">
                <a:solidFill>
                  <a:schemeClr val="bg1"/>
                </a:solidFill>
                <a:effectLst/>
                <a:latin typeface="Avenir"/>
              </a:rPr>
              <a:t>Pricing and Support (AWS Free Tier)</a:t>
            </a:r>
          </a:p>
        </p:txBody>
      </p:sp>
      <p:sp>
        <p:nvSpPr>
          <p:cNvPr id="3" name="Google Shape;311;p27">
            <a:extLst>
              <a:ext uri="{FF2B5EF4-FFF2-40B4-BE49-F238E27FC236}">
                <a16:creationId xmlns:a16="http://schemas.microsoft.com/office/drawing/2014/main" id="{9412DEAD-C5A0-7A44-F8F4-C411F57AAE0D}"/>
              </a:ext>
            </a:extLst>
          </p:cNvPr>
          <p:cNvSpPr txBox="1"/>
          <p:nvPr/>
        </p:nvSpPr>
        <p:spPr>
          <a:xfrm>
            <a:off x="1026841" y="1615885"/>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01</a:t>
            </a:r>
            <a:endParaRPr sz="2800" b="1" i="0" u="none" strike="noStrike" cap="none" dirty="0">
              <a:solidFill>
                <a:srgbClr val="FF2905"/>
              </a:solidFill>
              <a:latin typeface="Avenir"/>
              <a:ea typeface="Avenir"/>
              <a:cs typeface="Avenir"/>
              <a:sym typeface="Avenir"/>
            </a:endParaRPr>
          </a:p>
        </p:txBody>
      </p:sp>
      <p:sp>
        <p:nvSpPr>
          <p:cNvPr id="4" name="Google Shape;312;p27">
            <a:extLst>
              <a:ext uri="{FF2B5EF4-FFF2-40B4-BE49-F238E27FC236}">
                <a16:creationId xmlns:a16="http://schemas.microsoft.com/office/drawing/2014/main" id="{CF2B8E7A-FBF8-23AD-6EEB-31D58987CEEA}"/>
              </a:ext>
            </a:extLst>
          </p:cNvPr>
          <p:cNvSpPr txBox="1"/>
          <p:nvPr/>
        </p:nvSpPr>
        <p:spPr>
          <a:xfrm>
            <a:off x="1026841" y="1967075"/>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02</a:t>
            </a:r>
            <a:endParaRPr sz="2800" b="1" i="0" u="none" strike="noStrike" cap="none" dirty="0">
              <a:solidFill>
                <a:srgbClr val="FF2905"/>
              </a:solidFill>
              <a:latin typeface="Avenir"/>
              <a:ea typeface="Avenir"/>
              <a:cs typeface="Avenir"/>
              <a:sym typeface="Avenir"/>
            </a:endParaRPr>
          </a:p>
        </p:txBody>
      </p:sp>
      <p:sp>
        <p:nvSpPr>
          <p:cNvPr id="5" name="Google Shape;313;p27">
            <a:extLst>
              <a:ext uri="{FF2B5EF4-FFF2-40B4-BE49-F238E27FC236}">
                <a16:creationId xmlns:a16="http://schemas.microsoft.com/office/drawing/2014/main" id="{0459582E-7031-0B61-68F0-B0F7C8FA005C}"/>
              </a:ext>
            </a:extLst>
          </p:cNvPr>
          <p:cNvSpPr txBox="1"/>
          <p:nvPr/>
        </p:nvSpPr>
        <p:spPr>
          <a:xfrm>
            <a:off x="1026841" y="2319139"/>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03</a:t>
            </a:r>
            <a:endParaRPr sz="2800" b="1" i="0" u="none" strike="noStrike" cap="none" dirty="0">
              <a:solidFill>
                <a:srgbClr val="FF2905"/>
              </a:solidFill>
              <a:latin typeface="Avenir"/>
              <a:ea typeface="Avenir"/>
              <a:cs typeface="Avenir"/>
              <a:sym typeface="Avenir"/>
            </a:endParaRPr>
          </a:p>
        </p:txBody>
      </p:sp>
      <p:sp>
        <p:nvSpPr>
          <p:cNvPr id="6" name="Google Shape;314;p27">
            <a:extLst>
              <a:ext uri="{FF2B5EF4-FFF2-40B4-BE49-F238E27FC236}">
                <a16:creationId xmlns:a16="http://schemas.microsoft.com/office/drawing/2014/main" id="{2D738680-9284-CD2E-000B-061518CB29D1}"/>
              </a:ext>
            </a:extLst>
          </p:cNvPr>
          <p:cNvSpPr txBox="1"/>
          <p:nvPr/>
        </p:nvSpPr>
        <p:spPr>
          <a:xfrm>
            <a:off x="1026841" y="2693189"/>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04</a:t>
            </a:r>
            <a:endParaRPr sz="2800" b="1" i="0" u="none" strike="noStrike" cap="none" dirty="0">
              <a:solidFill>
                <a:srgbClr val="FF2905"/>
              </a:solidFill>
              <a:latin typeface="Avenir"/>
              <a:ea typeface="Avenir"/>
              <a:cs typeface="Avenir"/>
              <a:sym typeface="Avenir"/>
            </a:endParaRPr>
          </a:p>
        </p:txBody>
      </p:sp>
      <p:sp>
        <p:nvSpPr>
          <p:cNvPr id="7" name="Google Shape;311;p27">
            <a:extLst>
              <a:ext uri="{FF2B5EF4-FFF2-40B4-BE49-F238E27FC236}">
                <a16:creationId xmlns:a16="http://schemas.microsoft.com/office/drawing/2014/main" id="{E0DBC8C3-A6C4-F42E-CABA-24DDBA35F226}"/>
              </a:ext>
            </a:extLst>
          </p:cNvPr>
          <p:cNvSpPr txBox="1"/>
          <p:nvPr/>
        </p:nvSpPr>
        <p:spPr>
          <a:xfrm>
            <a:off x="1055416" y="306139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05</a:t>
            </a:r>
            <a:endParaRPr sz="2800" b="1" i="0" u="none" strike="noStrike" cap="none" dirty="0">
              <a:solidFill>
                <a:srgbClr val="FF2905"/>
              </a:solidFill>
              <a:latin typeface="Avenir"/>
              <a:ea typeface="Avenir"/>
              <a:cs typeface="Avenir"/>
              <a:sym typeface="Avenir"/>
            </a:endParaRPr>
          </a:p>
        </p:txBody>
      </p:sp>
      <p:sp>
        <p:nvSpPr>
          <p:cNvPr id="8" name="Google Shape;312;p27">
            <a:extLst>
              <a:ext uri="{FF2B5EF4-FFF2-40B4-BE49-F238E27FC236}">
                <a16:creationId xmlns:a16="http://schemas.microsoft.com/office/drawing/2014/main" id="{D504F181-0990-8193-E789-E5EE3EEA053C}"/>
              </a:ext>
            </a:extLst>
          </p:cNvPr>
          <p:cNvSpPr txBox="1"/>
          <p:nvPr/>
        </p:nvSpPr>
        <p:spPr>
          <a:xfrm>
            <a:off x="1055416" y="341258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06</a:t>
            </a:r>
            <a:endParaRPr sz="2800" b="1" i="0" u="none" strike="noStrike" cap="none" dirty="0">
              <a:solidFill>
                <a:srgbClr val="FF2905"/>
              </a:solidFill>
              <a:latin typeface="Avenir"/>
              <a:ea typeface="Avenir"/>
              <a:cs typeface="Avenir"/>
              <a:sym typeface="Avenir"/>
            </a:endParaRPr>
          </a:p>
        </p:txBody>
      </p:sp>
      <p:sp>
        <p:nvSpPr>
          <p:cNvPr id="9" name="Google Shape;313;p27">
            <a:extLst>
              <a:ext uri="{FF2B5EF4-FFF2-40B4-BE49-F238E27FC236}">
                <a16:creationId xmlns:a16="http://schemas.microsoft.com/office/drawing/2014/main" id="{9FD09020-25F0-E369-2989-026B2F85667C}"/>
              </a:ext>
            </a:extLst>
          </p:cNvPr>
          <p:cNvSpPr txBox="1"/>
          <p:nvPr/>
        </p:nvSpPr>
        <p:spPr>
          <a:xfrm>
            <a:off x="1055416" y="3764650"/>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07</a:t>
            </a:r>
            <a:endParaRPr sz="2800" b="1" i="0" u="none" strike="noStrike" cap="none" dirty="0">
              <a:solidFill>
                <a:srgbClr val="FF2905"/>
              </a:solidFill>
              <a:latin typeface="Avenir"/>
              <a:ea typeface="Avenir"/>
              <a:cs typeface="Avenir"/>
              <a:sym typeface="Avenir"/>
            </a:endParaRPr>
          </a:p>
        </p:txBody>
      </p:sp>
      <p:sp>
        <p:nvSpPr>
          <p:cNvPr id="10" name="Google Shape;314;p27">
            <a:extLst>
              <a:ext uri="{FF2B5EF4-FFF2-40B4-BE49-F238E27FC236}">
                <a16:creationId xmlns:a16="http://schemas.microsoft.com/office/drawing/2014/main" id="{1B8ED774-7239-CC5F-7C4E-BA1D21924C96}"/>
              </a:ext>
            </a:extLst>
          </p:cNvPr>
          <p:cNvSpPr txBox="1"/>
          <p:nvPr/>
        </p:nvSpPr>
        <p:spPr>
          <a:xfrm>
            <a:off x="1055416" y="4138700"/>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08</a:t>
            </a:r>
            <a:endParaRPr sz="2800" b="1" i="0" u="none" strike="noStrike" cap="none" dirty="0">
              <a:solidFill>
                <a:srgbClr val="FF2905"/>
              </a:solidFill>
              <a:latin typeface="Avenir"/>
              <a:ea typeface="Avenir"/>
              <a:cs typeface="Avenir"/>
              <a:sym typeface="Avenir"/>
            </a:endParaRPr>
          </a:p>
        </p:txBody>
      </p:sp>
      <p:sp>
        <p:nvSpPr>
          <p:cNvPr id="11" name="Google Shape;304;p27">
            <a:extLst>
              <a:ext uri="{FF2B5EF4-FFF2-40B4-BE49-F238E27FC236}">
                <a16:creationId xmlns:a16="http://schemas.microsoft.com/office/drawing/2014/main" id="{62B6E0F4-28B4-FF68-5F5C-E74F6A871EA4}"/>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a:t>
            </a:fld>
            <a:endParaRPr lang="en-IN" sz="900">
              <a:solidFill>
                <a:schemeClr val="tx1"/>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4A2EB-CA72-9CAA-6094-2EE373F2A27B}"/>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ACD37182-1C84-BD08-5E4F-89B22A1FC7AF}"/>
              </a:ext>
            </a:extLst>
          </p:cNvPr>
          <p:cNvSpPr txBox="1"/>
          <p:nvPr/>
        </p:nvSpPr>
        <p:spPr>
          <a:xfrm>
            <a:off x="775606" y="1339577"/>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Architecture:</a:t>
            </a:r>
          </a:p>
          <a:p>
            <a:pPr marL="574675" indent="-285750">
              <a:lnSpc>
                <a:spcPct val="125000"/>
              </a:lnSpc>
              <a:spcAft>
                <a:spcPts val="1000"/>
              </a:spcAft>
              <a:buFont typeface="Courier New" panose="02070309020205020404" pitchFamily="49" charset="0"/>
              <a:buChar char="o"/>
            </a:pPr>
            <a:r>
              <a:rPr lang="en-US" b="1" dirty="0">
                <a:solidFill>
                  <a:schemeClr val="tx1"/>
                </a:solidFill>
                <a:latin typeface="Avenir"/>
              </a:rPr>
              <a:t>Extract: </a:t>
            </a:r>
            <a:r>
              <a:rPr lang="en-US" dirty="0">
                <a:solidFill>
                  <a:schemeClr val="tx1"/>
                </a:solidFill>
                <a:latin typeface="Avenir"/>
              </a:rPr>
              <a:t>Read data from S3, DynamoDB, or external APIs.</a:t>
            </a:r>
          </a:p>
          <a:p>
            <a:pPr marL="574675" indent="-285750">
              <a:lnSpc>
                <a:spcPct val="125000"/>
              </a:lnSpc>
              <a:spcAft>
                <a:spcPts val="1000"/>
              </a:spcAft>
              <a:buFont typeface="Courier New" panose="02070309020205020404" pitchFamily="49" charset="0"/>
              <a:buChar char="o"/>
            </a:pPr>
            <a:r>
              <a:rPr lang="en-US" b="1" dirty="0">
                <a:solidFill>
                  <a:schemeClr val="tx1"/>
                </a:solidFill>
                <a:latin typeface="Avenir"/>
              </a:rPr>
              <a:t>Transform: </a:t>
            </a:r>
            <a:r>
              <a:rPr lang="en-US" dirty="0">
                <a:solidFill>
                  <a:schemeClr val="tx1"/>
                </a:solidFill>
                <a:latin typeface="Avenir"/>
              </a:rPr>
              <a:t>Perform data cleaning and transformations using Python.</a:t>
            </a:r>
          </a:p>
          <a:p>
            <a:pPr marL="574675" indent="-285750">
              <a:lnSpc>
                <a:spcPct val="125000"/>
              </a:lnSpc>
              <a:spcAft>
                <a:spcPts val="1000"/>
              </a:spcAft>
              <a:buFont typeface="Courier New" panose="02070309020205020404" pitchFamily="49" charset="0"/>
              <a:buChar char="o"/>
            </a:pPr>
            <a:r>
              <a:rPr lang="en-US" b="1" dirty="0">
                <a:solidFill>
                  <a:schemeClr val="tx1"/>
                </a:solidFill>
                <a:latin typeface="Avenir"/>
              </a:rPr>
              <a:t>Load:</a:t>
            </a:r>
            <a:r>
              <a:rPr lang="en-US" dirty="0">
                <a:solidFill>
                  <a:schemeClr val="tx1"/>
                </a:solidFill>
                <a:latin typeface="Avenir"/>
              </a:rPr>
              <a:t> Write the processed data to S3, DynamoDB, or RDS.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Workflow Example:</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S3 upload triggers a Lambda function.</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Lambda processes the file and uploads transformed data to a new S3 bucket.</a:t>
            </a:r>
          </a:p>
        </p:txBody>
      </p:sp>
      <p:sp>
        <p:nvSpPr>
          <p:cNvPr id="2" name="TextBox 1">
            <a:extLst>
              <a:ext uri="{FF2B5EF4-FFF2-40B4-BE49-F238E27FC236}">
                <a16:creationId xmlns:a16="http://schemas.microsoft.com/office/drawing/2014/main" id="{D99F8F9B-E787-D84C-3825-67252A5C115C}"/>
              </a:ext>
            </a:extLst>
          </p:cNvPr>
          <p:cNvSpPr txBox="1"/>
          <p:nvPr/>
        </p:nvSpPr>
        <p:spPr>
          <a:xfrm>
            <a:off x="775606" y="975896"/>
            <a:ext cx="7237425"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Automating ETL with AWS Lambda</a:t>
            </a:r>
          </a:p>
        </p:txBody>
      </p:sp>
      <p:sp>
        <p:nvSpPr>
          <p:cNvPr id="3" name="Google Shape;304;p27">
            <a:extLst>
              <a:ext uri="{FF2B5EF4-FFF2-40B4-BE49-F238E27FC236}">
                <a16:creationId xmlns:a16="http://schemas.microsoft.com/office/drawing/2014/main" id="{23ECB9FC-0C07-E372-C01E-B32AA3D823DC}"/>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30</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719344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641AA-E538-EDA3-8D75-9EE009058650}"/>
            </a:ext>
          </a:extLst>
        </p:cNvPr>
        <p:cNvGrpSpPr/>
        <p:nvPr/>
      </p:nvGrpSpPr>
      <p:grpSpPr>
        <a:xfrm>
          <a:off x="0" y="0"/>
          <a:ext cx="0" cy="0"/>
          <a:chOff x="0" y="0"/>
          <a:chExt cx="0" cy="0"/>
        </a:xfrm>
      </p:grpSpPr>
      <p:sp>
        <p:nvSpPr>
          <p:cNvPr id="2" name="TextShape 1">
            <a:extLst>
              <a:ext uri="{FF2B5EF4-FFF2-40B4-BE49-F238E27FC236}">
                <a16:creationId xmlns:a16="http://schemas.microsoft.com/office/drawing/2014/main" id="{BF24A2B4-41DC-94F2-027D-69E00342D67A}"/>
              </a:ext>
            </a:extLst>
          </p:cNvPr>
          <p:cNvSpPr txBox="1"/>
          <p:nvPr/>
        </p:nvSpPr>
        <p:spPr>
          <a:xfrm>
            <a:off x="2207380" y="2273889"/>
            <a:ext cx="4729240"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Triggers</a:t>
            </a:r>
          </a:p>
        </p:txBody>
      </p:sp>
      <p:sp>
        <p:nvSpPr>
          <p:cNvPr id="3" name="Google Shape;304;p27">
            <a:extLst>
              <a:ext uri="{FF2B5EF4-FFF2-40B4-BE49-F238E27FC236}">
                <a16:creationId xmlns:a16="http://schemas.microsoft.com/office/drawing/2014/main" id="{F6F2BEBF-E1D0-3F61-208B-411EE14D5E7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31</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49337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26B9A-D03E-A931-19C8-E472CBF51F6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F75A06B-A89C-104F-31A4-0CD7F71B4CBC}"/>
              </a:ext>
            </a:extLst>
          </p:cNvPr>
          <p:cNvSpPr txBox="1"/>
          <p:nvPr/>
        </p:nvSpPr>
        <p:spPr>
          <a:xfrm>
            <a:off x="775606" y="1339577"/>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What are Triggers?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Triggers are events that invoke a Lambda function.</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Common Trigger Sources: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S3: File uploads or changes.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DynamoDB Streams: Table updates.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API Gateway: API requests.</a:t>
            </a:r>
          </a:p>
          <a:p>
            <a:pPr marL="574675" indent="-285750">
              <a:lnSpc>
                <a:spcPct val="125000"/>
              </a:lnSpc>
              <a:spcAft>
                <a:spcPts val="1000"/>
              </a:spcAft>
              <a:buFont typeface="Courier New" panose="02070309020205020404" pitchFamily="49" charset="0"/>
              <a:buChar char="o"/>
            </a:pPr>
            <a:r>
              <a:rPr lang="en-US" dirty="0">
                <a:solidFill>
                  <a:schemeClr val="tx1"/>
                </a:solidFill>
                <a:latin typeface="Avenir"/>
              </a:rPr>
              <a:t>CloudWatch Events: Scheduled tasks.</a:t>
            </a:r>
          </a:p>
        </p:txBody>
      </p:sp>
      <p:sp>
        <p:nvSpPr>
          <p:cNvPr id="2" name="TextBox 1">
            <a:extLst>
              <a:ext uri="{FF2B5EF4-FFF2-40B4-BE49-F238E27FC236}">
                <a16:creationId xmlns:a16="http://schemas.microsoft.com/office/drawing/2014/main" id="{2BEB92A3-2123-DB5C-CB71-E0A59DA7FDD1}"/>
              </a:ext>
            </a:extLst>
          </p:cNvPr>
          <p:cNvSpPr txBox="1"/>
          <p:nvPr/>
        </p:nvSpPr>
        <p:spPr>
          <a:xfrm>
            <a:off x="775606" y="975896"/>
            <a:ext cx="7237425" cy="338554"/>
          </a:xfrm>
          <a:prstGeom prst="rect">
            <a:avLst/>
          </a:prstGeom>
          <a:noFill/>
        </p:spPr>
        <p:txBody>
          <a:bodyPr wrap="square" rtlCol="0">
            <a:spAutoFit/>
          </a:bodyPr>
          <a:lstStyle/>
          <a:p>
            <a:r>
              <a:rPr lang="en-IN" sz="1600" b="1" dirty="0">
                <a:latin typeface="Avenir"/>
              </a:rPr>
              <a:t>Introduction to Triggers</a:t>
            </a:r>
          </a:p>
        </p:txBody>
      </p:sp>
      <p:sp>
        <p:nvSpPr>
          <p:cNvPr id="3" name="Google Shape;304;p27">
            <a:extLst>
              <a:ext uri="{FF2B5EF4-FFF2-40B4-BE49-F238E27FC236}">
                <a16:creationId xmlns:a16="http://schemas.microsoft.com/office/drawing/2014/main" id="{15BC8AF8-D20C-8DBA-4987-9A536974A539}"/>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32</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993854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960B2-DCD6-A5EF-8C30-16988F8F238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89C506C-B867-FDB0-9605-0B76AEE0E57B}"/>
              </a:ext>
            </a:extLst>
          </p:cNvPr>
          <p:cNvSpPr txBox="1"/>
          <p:nvPr/>
        </p:nvSpPr>
        <p:spPr>
          <a:xfrm>
            <a:off x="775606" y="1339577"/>
            <a:ext cx="8368393" cy="1136786"/>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Select the event source in the AWS Management Console.</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Define the trigger configuration (e.g., S3 bucket, API Gateway method).</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Associate the Lambda function with the trigger.</a:t>
            </a:r>
          </a:p>
        </p:txBody>
      </p:sp>
      <p:sp>
        <p:nvSpPr>
          <p:cNvPr id="2" name="TextBox 1">
            <a:extLst>
              <a:ext uri="{FF2B5EF4-FFF2-40B4-BE49-F238E27FC236}">
                <a16:creationId xmlns:a16="http://schemas.microsoft.com/office/drawing/2014/main" id="{896F35DF-70F3-9AB9-C3AD-C98E7AF03FA8}"/>
              </a:ext>
            </a:extLst>
          </p:cNvPr>
          <p:cNvSpPr txBox="1"/>
          <p:nvPr/>
        </p:nvSpPr>
        <p:spPr>
          <a:xfrm>
            <a:off x="775606" y="975896"/>
            <a:ext cx="7237425" cy="338554"/>
          </a:xfrm>
          <a:prstGeom prst="rect">
            <a:avLst/>
          </a:prstGeom>
          <a:noFill/>
        </p:spPr>
        <p:txBody>
          <a:bodyPr wrap="square" rtlCol="0">
            <a:spAutoFit/>
          </a:bodyPr>
          <a:lstStyle/>
          <a:p>
            <a:r>
              <a:rPr lang="en-US" sz="1600" b="1" dirty="0">
                <a:latin typeface="Avenir"/>
              </a:rPr>
              <a:t>Configuring Triggers for AWS Lambda</a:t>
            </a:r>
          </a:p>
        </p:txBody>
      </p:sp>
      <p:sp>
        <p:nvSpPr>
          <p:cNvPr id="3" name="Google Shape;304;p27">
            <a:extLst>
              <a:ext uri="{FF2B5EF4-FFF2-40B4-BE49-F238E27FC236}">
                <a16:creationId xmlns:a16="http://schemas.microsoft.com/office/drawing/2014/main" id="{9518FBF8-0DF2-8EF9-446A-DE2EB7C81CE4}"/>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33</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92963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26C66-A73C-FE63-ADE4-4F10D7362CD0}"/>
            </a:ext>
          </a:extLst>
        </p:cNvPr>
        <p:cNvGrpSpPr/>
        <p:nvPr/>
      </p:nvGrpSpPr>
      <p:grpSpPr>
        <a:xfrm>
          <a:off x="0" y="0"/>
          <a:ext cx="0" cy="0"/>
          <a:chOff x="0" y="0"/>
          <a:chExt cx="0" cy="0"/>
        </a:xfrm>
      </p:grpSpPr>
      <p:sp>
        <p:nvSpPr>
          <p:cNvPr id="2" name="TextShape 1">
            <a:extLst>
              <a:ext uri="{FF2B5EF4-FFF2-40B4-BE49-F238E27FC236}">
                <a16:creationId xmlns:a16="http://schemas.microsoft.com/office/drawing/2014/main" id="{11AEDA2B-1EE2-EEE9-6BAC-A969BAB5D0E4}"/>
              </a:ext>
            </a:extLst>
          </p:cNvPr>
          <p:cNvSpPr txBox="1"/>
          <p:nvPr/>
        </p:nvSpPr>
        <p:spPr>
          <a:xfrm>
            <a:off x="2207380" y="2273889"/>
            <a:ext cx="4729240"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Triggers</a:t>
            </a:r>
          </a:p>
        </p:txBody>
      </p:sp>
      <p:sp>
        <p:nvSpPr>
          <p:cNvPr id="3" name="Google Shape;304;p27">
            <a:extLst>
              <a:ext uri="{FF2B5EF4-FFF2-40B4-BE49-F238E27FC236}">
                <a16:creationId xmlns:a16="http://schemas.microsoft.com/office/drawing/2014/main" id="{53588A69-70C9-A837-A5A8-DE0219F610E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34</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298926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F60B4-D714-3CC1-FB68-5349B386BBD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98524A36-66B9-6CF4-1B26-675F34EDC331}"/>
              </a:ext>
            </a:extLst>
          </p:cNvPr>
          <p:cNvSpPr txBox="1"/>
          <p:nvPr/>
        </p:nvSpPr>
        <p:spPr>
          <a:xfrm>
            <a:off x="775606" y="1339577"/>
            <a:ext cx="8368393" cy="232942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AWS EC2 Documentation: </a:t>
            </a:r>
            <a:r>
              <a:rPr lang="en-US" dirty="0">
                <a:solidFill>
                  <a:schemeClr val="tx1"/>
                </a:solidFill>
                <a:latin typeface="Avenir"/>
                <a:hlinkClick r:id="rId2"/>
              </a:rPr>
              <a:t>https://docs.aws.amazon.com/ec2/</a:t>
            </a:r>
            <a:r>
              <a:rPr lang="en-US" dirty="0">
                <a:solidFill>
                  <a:schemeClr val="tx1"/>
                </a:solidFill>
                <a:latin typeface="Avenir"/>
              </a:rPr>
              <a:t> </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AWS Pricing Calculator: </a:t>
            </a:r>
            <a:r>
              <a:rPr lang="en-US" dirty="0">
                <a:solidFill>
                  <a:schemeClr val="tx1"/>
                </a:solidFill>
                <a:latin typeface="Avenir"/>
                <a:hlinkClick r:id="rId3"/>
              </a:rPr>
              <a:t>https://calculator.aws/</a:t>
            </a:r>
            <a:r>
              <a:rPr lang="en-US" dirty="0">
                <a:solidFill>
                  <a:schemeClr val="tx1"/>
                </a:solidFill>
                <a:latin typeface="Avenir"/>
              </a:rPr>
              <a:t> </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AWS Security Best Practices: </a:t>
            </a:r>
            <a:r>
              <a:rPr lang="en-US" dirty="0">
                <a:solidFill>
                  <a:schemeClr val="tx1"/>
                </a:solidFill>
                <a:latin typeface="Avenir"/>
                <a:hlinkClick r:id="rId4"/>
              </a:rPr>
              <a:t>https://aws.amazon.com/whitepapers/</a:t>
            </a:r>
            <a:r>
              <a:rPr lang="en-US" dirty="0">
                <a:solidFill>
                  <a:schemeClr val="tx1"/>
                </a:solidFill>
                <a:latin typeface="Avenir"/>
              </a:rPr>
              <a:t> </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AWS Lambda Documentation: </a:t>
            </a:r>
            <a:r>
              <a:rPr lang="en-US" dirty="0">
                <a:solidFill>
                  <a:schemeClr val="tx1"/>
                </a:solidFill>
                <a:latin typeface="Avenir"/>
                <a:hlinkClick r:id="rId5"/>
              </a:rPr>
              <a:t>https://docs.aws.amazon.com/lambda/</a:t>
            </a:r>
            <a:r>
              <a:rPr lang="en-US" dirty="0">
                <a:solidFill>
                  <a:schemeClr val="tx1"/>
                </a:solidFill>
                <a:latin typeface="Avenir"/>
              </a:rPr>
              <a:t> </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Serverless Computing Overview: </a:t>
            </a:r>
            <a:r>
              <a:rPr lang="en-US" dirty="0">
                <a:solidFill>
                  <a:schemeClr val="tx1"/>
                </a:solidFill>
                <a:latin typeface="Avenir"/>
                <a:hlinkClick r:id="rId6"/>
              </a:rPr>
              <a:t>https://aws.amazon.com/serverless/</a:t>
            </a:r>
            <a:r>
              <a:rPr lang="en-US" dirty="0">
                <a:solidFill>
                  <a:schemeClr val="tx1"/>
                </a:solidFill>
                <a:latin typeface="Avenir"/>
              </a:rPr>
              <a:t> </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Boto3 Documentation: </a:t>
            </a:r>
            <a:r>
              <a:rPr lang="en-US" dirty="0">
                <a:solidFill>
                  <a:schemeClr val="tx1"/>
                </a:solidFill>
                <a:latin typeface="Avenir"/>
                <a:hlinkClick r:id="rId7"/>
              </a:rPr>
              <a:t>https://boto3.amazonaws.com/v1/documentation/api/latest/index.html</a:t>
            </a:r>
            <a:r>
              <a:rPr lang="en-US" dirty="0">
                <a:solidFill>
                  <a:schemeClr val="tx1"/>
                </a:solidFill>
                <a:latin typeface="Avenir"/>
              </a:rPr>
              <a:t> </a:t>
            </a:r>
          </a:p>
        </p:txBody>
      </p:sp>
      <p:sp>
        <p:nvSpPr>
          <p:cNvPr id="2" name="TextBox 1">
            <a:extLst>
              <a:ext uri="{FF2B5EF4-FFF2-40B4-BE49-F238E27FC236}">
                <a16:creationId xmlns:a16="http://schemas.microsoft.com/office/drawing/2014/main" id="{64309FDE-7CE2-DBF1-B329-227BA8ED86DE}"/>
              </a:ext>
            </a:extLst>
          </p:cNvPr>
          <p:cNvSpPr txBox="1"/>
          <p:nvPr/>
        </p:nvSpPr>
        <p:spPr>
          <a:xfrm>
            <a:off x="775606" y="975896"/>
            <a:ext cx="7237425" cy="338554"/>
          </a:xfrm>
          <a:prstGeom prst="rect">
            <a:avLst/>
          </a:prstGeom>
          <a:noFill/>
        </p:spPr>
        <p:txBody>
          <a:bodyPr wrap="square" rtlCol="0">
            <a:spAutoFit/>
          </a:bodyPr>
          <a:lstStyle/>
          <a:p>
            <a:r>
              <a:rPr lang="en-US" sz="1600" b="1" dirty="0">
                <a:latin typeface="Avenir"/>
              </a:rPr>
              <a:t>References</a:t>
            </a:r>
          </a:p>
        </p:txBody>
      </p:sp>
      <p:sp>
        <p:nvSpPr>
          <p:cNvPr id="3" name="Google Shape;304;p27">
            <a:extLst>
              <a:ext uri="{FF2B5EF4-FFF2-40B4-BE49-F238E27FC236}">
                <a16:creationId xmlns:a16="http://schemas.microsoft.com/office/drawing/2014/main" id="{26D62EEB-E3D4-92C6-3BCE-22DB07E9D581}"/>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35</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1367076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10" name="TextBox 9">
            <a:extLst>
              <a:ext uri="{FF2B5EF4-FFF2-40B4-BE49-F238E27FC236}">
                <a16:creationId xmlns:a16="http://schemas.microsoft.com/office/drawing/2014/main" id="{184DAE75-CD21-D873-217D-A1A9A6A1EC8B}"/>
              </a:ext>
            </a:extLst>
          </p:cNvPr>
          <p:cNvSpPr txBox="1"/>
          <p:nvPr/>
        </p:nvSpPr>
        <p:spPr>
          <a:xfrm>
            <a:off x="1577339" y="1545651"/>
            <a:ext cx="6928485" cy="3276282"/>
          </a:xfrm>
          <a:prstGeom prst="rect">
            <a:avLst/>
          </a:prstGeom>
          <a:noFill/>
        </p:spPr>
        <p:txBody>
          <a:bodyPr wrap="square">
            <a:spAutoFit/>
          </a:bodyPr>
          <a:lstStyle/>
          <a:p>
            <a:pPr>
              <a:lnSpc>
                <a:spcPct val="150000"/>
              </a:lnSpc>
            </a:pPr>
            <a:r>
              <a:rPr lang="en-IN" sz="2000" dirty="0">
                <a:solidFill>
                  <a:schemeClr val="tx1"/>
                </a:solidFill>
                <a:latin typeface="Avenir"/>
              </a:rPr>
              <a:t>Setting up EC2 instances</a:t>
            </a:r>
          </a:p>
          <a:p>
            <a:pPr>
              <a:lnSpc>
                <a:spcPct val="150000"/>
              </a:lnSpc>
            </a:pPr>
            <a:r>
              <a:rPr lang="en-IN" sz="2000" dirty="0">
                <a:solidFill>
                  <a:schemeClr val="tx1"/>
                </a:solidFill>
                <a:latin typeface="Avenir"/>
              </a:rPr>
              <a:t>Optimizing instance types and storage</a:t>
            </a:r>
          </a:p>
          <a:p>
            <a:pPr>
              <a:lnSpc>
                <a:spcPct val="150000"/>
              </a:lnSpc>
            </a:pPr>
            <a:r>
              <a:rPr lang="en-IN" sz="2000" dirty="0">
                <a:solidFill>
                  <a:schemeClr val="tx1"/>
                </a:solidFill>
                <a:latin typeface="Avenir"/>
              </a:rPr>
              <a:t>Managing security groups, key pairs, and SSH access</a:t>
            </a:r>
          </a:p>
          <a:p>
            <a:pPr>
              <a:lnSpc>
                <a:spcPct val="150000"/>
              </a:lnSpc>
            </a:pPr>
            <a:r>
              <a:rPr lang="en-IN" sz="2000" dirty="0">
                <a:solidFill>
                  <a:schemeClr val="tx1"/>
                </a:solidFill>
                <a:latin typeface="Avenir"/>
              </a:rPr>
              <a:t>Introduction to serverless computing</a:t>
            </a:r>
          </a:p>
          <a:p>
            <a:pPr>
              <a:lnSpc>
                <a:spcPct val="150000"/>
              </a:lnSpc>
            </a:pPr>
            <a:r>
              <a:rPr lang="en-IN" sz="2000" dirty="0">
                <a:solidFill>
                  <a:schemeClr val="tx1"/>
                </a:solidFill>
                <a:latin typeface="Avenir"/>
              </a:rPr>
              <a:t>Writing and deploying Lambda functions using Python</a:t>
            </a:r>
          </a:p>
          <a:p>
            <a:pPr>
              <a:lnSpc>
                <a:spcPct val="150000"/>
              </a:lnSpc>
            </a:pPr>
            <a:r>
              <a:rPr lang="en-IN" sz="2000" dirty="0">
                <a:solidFill>
                  <a:schemeClr val="tx1"/>
                </a:solidFill>
                <a:latin typeface="Avenir"/>
              </a:rPr>
              <a:t>Automating ETL processes</a:t>
            </a:r>
          </a:p>
          <a:p>
            <a:pPr>
              <a:lnSpc>
                <a:spcPct val="150000"/>
              </a:lnSpc>
            </a:pPr>
            <a:r>
              <a:rPr lang="en-IN" sz="2000" dirty="0">
                <a:solidFill>
                  <a:schemeClr val="tx1"/>
                </a:solidFill>
                <a:latin typeface="Avenir"/>
              </a:rPr>
              <a:t>Triggers</a:t>
            </a:r>
          </a:p>
        </p:txBody>
      </p:sp>
      <p:sp>
        <p:nvSpPr>
          <p:cNvPr id="382" name="Google Shape;382;p35"/>
          <p:cNvSpPr txBox="1"/>
          <p:nvPr/>
        </p:nvSpPr>
        <p:spPr>
          <a:xfrm>
            <a:off x="529851" y="1131088"/>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Avenir"/>
                <a:ea typeface="Avenir"/>
                <a:cs typeface="Avenir"/>
                <a:sym typeface="Avenir"/>
              </a:rPr>
              <a:t>KEY TAKEAWAY</a:t>
            </a:r>
            <a:endParaRPr sz="2800" b="1" i="0" u="none" strike="noStrike" cap="none" dirty="0">
              <a:solidFill>
                <a:schemeClr val="dk1"/>
              </a:solidFill>
              <a:latin typeface="Avenir"/>
              <a:ea typeface="Avenir"/>
              <a:cs typeface="Avenir"/>
              <a:sym typeface="Avenir"/>
            </a:endParaRPr>
          </a:p>
        </p:txBody>
      </p:sp>
      <p:sp>
        <p:nvSpPr>
          <p:cNvPr id="3" name="Google Shape;304;p27">
            <a:extLst>
              <a:ext uri="{FF2B5EF4-FFF2-40B4-BE49-F238E27FC236}">
                <a16:creationId xmlns:a16="http://schemas.microsoft.com/office/drawing/2014/main" id="{04D45FD4-6507-463A-B172-97AB54010442}"/>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36</a:t>
            </a:fld>
            <a:endParaRPr lang="en-IN" sz="900">
              <a:solidFill>
                <a:schemeClr val="tx1"/>
              </a:solidFill>
              <a:latin typeface="Proxima Nova"/>
              <a:ea typeface="Proxima Nova"/>
              <a:cs typeface="Proxima Nova"/>
              <a:sym typeface="Proxima Nova"/>
            </a:endParaRPr>
          </a:p>
        </p:txBody>
      </p:sp>
      <p:sp>
        <p:nvSpPr>
          <p:cNvPr id="5" name="Google Shape;307;p27">
            <a:extLst>
              <a:ext uri="{FF2B5EF4-FFF2-40B4-BE49-F238E27FC236}">
                <a16:creationId xmlns:a16="http://schemas.microsoft.com/office/drawing/2014/main" id="{7B85EC9D-C903-EAF1-3097-3EF292028639}"/>
              </a:ext>
            </a:extLst>
          </p:cNvPr>
          <p:cNvSpPr txBox="1"/>
          <p:nvPr/>
        </p:nvSpPr>
        <p:spPr>
          <a:xfrm>
            <a:off x="1131075" y="2438791"/>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chemeClr val="tx1"/>
              </a:solidFill>
              <a:latin typeface="Avenir"/>
              <a:ea typeface="Avenir"/>
              <a:cs typeface="Avenir"/>
              <a:sym typeface="Avenir"/>
            </a:endParaRPr>
          </a:p>
        </p:txBody>
      </p:sp>
      <p:sp>
        <p:nvSpPr>
          <p:cNvPr id="6" name="Google Shape;308;p27">
            <a:extLst>
              <a:ext uri="{FF2B5EF4-FFF2-40B4-BE49-F238E27FC236}">
                <a16:creationId xmlns:a16="http://schemas.microsoft.com/office/drawing/2014/main" id="{A8885CD9-41A9-1656-07DD-09162A0690FB}"/>
              </a:ext>
            </a:extLst>
          </p:cNvPr>
          <p:cNvSpPr txBox="1"/>
          <p:nvPr/>
        </p:nvSpPr>
        <p:spPr>
          <a:xfrm>
            <a:off x="1071338" y="3379832"/>
            <a:ext cx="7001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chemeClr val="tx1"/>
              </a:solidFill>
              <a:latin typeface="Avenir"/>
              <a:ea typeface="Avenir"/>
              <a:cs typeface="Avenir"/>
              <a:sym typeface="Avenir"/>
            </a:endParaRPr>
          </a:p>
        </p:txBody>
      </p:sp>
      <p:sp>
        <p:nvSpPr>
          <p:cNvPr id="7" name="Google Shape;309;p27">
            <a:extLst>
              <a:ext uri="{FF2B5EF4-FFF2-40B4-BE49-F238E27FC236}">
                <a16:creationId xmlns:a16="http://schemas.microsoft.com/office/drawing/2014/main" id="{B2020451-C0B9-A55C-108E-E2757F7CCF4A}"/>
              </a:ext>
            </a:extLst>
          </p:cNvPr>
          <p:cNvSpPr txBox="1"/>
          <p:nvPr/>
        </p:nvSpPr>
        <p:spPr>
          <a:xfrm>
            <a:off x="1071338" y="2930437"/>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chemeClr val="tx1"/>
              </a:solidFill>
              <a:latin typeface="Avenir"/>
              <a:ea typeface="Avenir"/>
              <a:cs typeface="Avenir"/>
              <a:sym typeface="Avenir"/>
            </a:endParaRPr>
          </a:p>
        </p:txBody>
      </p:sp>
      <p:sp>
        <p:nvSpPr>
          <p:cNvPr id="9" name="Google Shape;311;p27">
            <a:extLst>
              <a:ext uri="{FF2B5EF4-FFF2-40B4-BE49-F238E27FC236}">
                <a16:creationId xmlns:a16="http://schemas.microsoft.com/office/drawing/2014/main" id="{AEB288A2-0D09-A9A8-32F0-826F3A3742A7}"/>
              </a:ext>
            </a:extLst>
          </p:cNvPr>
          <p:cNvSpPr txBox="1"/>
          <p:nvPr/>
        </p:nvSpPr>
        <p:spPr>
          <a:xfrm>
            <a:off x="840269" y="1626923"/>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01</a:t>
            </a:r>
            <a:endParaRPr sz="2800" b="1" i="0" u="none" strike="noStrike" cap="none" dirty="0">
              <a:solidFill>
                <a:srgbClr val="FF0000"/>
              </a:solidFill>
              <a:latin typeface="Avenir"/>
              <a:ea typeface="Avenir"/>
              <a:cs typeface="Avenir"/>
              <a:sym typeface="Avenir"/>
            </a:endParaRPr>
          </a:p>
        </p:txBody>
      </p:sp>
      <p:sp>
        <p:nvSpPr>
          <p:cNvPr id="11" name="Google Shape;312;p27">
            <a:extLst>
              <a:ext uri="{FF2B5EF4-FFF2-40B4-BE49-F238E27FC236}">
                <a16:creationId xmlns:a16="http://schemas.microsoft.com/office/drawing/2014/main" id="{817F202C-D661-F8D0-5408-F175944C376B}"/>
              </a:ext>
            </a:extLst>
          </p:cNvPr>
          <p:cNvSpPr txBox="1"/>
          <p:nvPr/>
        </p:nvSpPr>
        <p:spPr>
          <a:xfrm>
            <a:off x="866821" y="2058515"/>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02</a:t>
            </a:r>
            <a:endParaRPr sz="2800" b="1" i="0" u="none" strike="noStrike" cap="none" dirty="0">
              <a:solidFill>
                <a:srgbClr val="FF0000"/>
              </a:solidFill>
              <a:latin typeface="Avenir"/>
              <a:ea typeface="Avenir"/>
              <a:cs typeface="Avenir"/>
              <a:sym typeface="Avenir"/>
            </a:endParaRPr>
          </a:p>
        </p:txBody>
      </p:sp>
      <p:sp>
        <p:nvSpPr>
          <p:cNvPr id="12" name="Google Shape;313;p27">
            <a:extLst>
              <a:ext uri="{FF2B5EF4-FFF2-40B4-BE49-F238E27FC236}">
                <a16:creationId xmlns:a16="http://schemas.microsoft.com/office/drawing/2014/main" id="{6A117F98-B634-0062-7925-BFA453C67185}"/>
              </a:ext>
            </a:extLst>
          </p:cNvPr>
          <p:cNvSpPr txBox="1"/>
          <p:nvPr/>
        </p:nvSpPr>
        <p:spPr>
          <a:xfrm>
            <a:off x="866821" y="2524879"/>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03</a:t>
            </a:r>
            <a:endParaRPr sz="2800" b="1" i="0" u="none" strike="noStrike" cap="none" dirty="0">
              <a:solidFill>
                <a:srgbClr val="FF0000"/>
              </a:solidFill>
              <a:latin typeface="Avenir"/>
              <a:ea typeface="Avenir"/>
              <a:cs typeface="Avenir"/>
              <a:sym typeface="Avenir"/>
            </a:endParaRPr>
          </a:p>
        </p:txBody>
      </p:sp>
      <p:sp>
        <p:nvSpPr>
          <p:cNvPr id="13" name="Google Shape;314;p27">
            <a:extLst>
              <a:ext uri="{FF2B5EF4-FFF2-40B4-BE49-F238E27FC236}">
                <a16:creationId xmlns:a16="http://schemas.microsoft.com/office/drawing/2014/main" id="{6A9FFA07-DE34-275A-399E-0DE0D39717BF}"/>
              </a:ext>
            </a:extLst>
          </p:cNvPr>
          <p:cNvSpPr txBox="1"/>
          <p:nvPr/>
        </p:nvSpPr>
        <p:spPr>
          <a:xfrm>
            <a:off x="904922" y="2979251"/>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04</a:t>
            </a:r>
            <a:endParaRPr sz="2800" b="1" i="0" u="none" strike="noStrike" cap="none" dirty="0">
              <a:solidFill>
                <a:srgbClr val="FF0000"/>
              </a:solidFill>
              <a:latin typeface="Avenir"/>
              <a:ea typeface="Avenir"/>
              <a:cs typeface="Avenir"/>
              <a:sym typeface="Avenir"/>
            </a:endParaRPr>
          </a:p>
        </p:txBody>
      </p:sp>
      <p:sp>
        <p:nvSpPr>
          <p:cNvPr id="14" name="Google Shape;311;p27">
            <a:extLst>
              <a:ext uri="{FF2B5EF4-FFF2-40B4-BE49-F238E27FC236}">
                <a16:creationId xmlns:a16="http://schemas.microsoft.com/office/drawing/2014/main" id="{337F1E62-F71E-BF6B-E9E8-83FF869E87A9}"/>
              </a:ext>
            </a:extLst>
          </p:cNvPr>
          <p:cNvSpPr txBox="1"/>
          <p:nvPr/>
        </p:nvSpPr>
        <p:spPr>
          <a:xfrm>
            <a:off x="895396" y="343858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05</a:t>
            </a:r>
            <a:endParaRPr sz="2800" b="1" i="0" u="none" strike="noStrike" cap="none" dirty="0">
              <a:solidFill>
                <a:srgbClr val="FF0000"/>
              </a:solidFill>
              <a:latin typeface="Avenir"/>
              <a:ea typeface="Avenir"/>
              <a:cs typeface="Avenir"/>
              <a:sym typeface="Avenir"/>
            </a:endParaRPr>
          </a:p>
        </p:txBody>
      </p:sp>
      <p:sp>
        <p:nvSpPr>
          <p:cNvPr id="15" name="Google Shape;312;p27">
            <a:extLst>
              <a:ext uri="{FF2B5EF4-FFF2-40B4-BE49-F238E27FC236}">
                <a16:creationId xmlns:a16="http://schemas.microsoft.com/office/drawing/2014/main" id="{54B5E75A-D606-8121-8B48-DDC319775764}"/>
              </a:ext>
            </a:extLst>
          </p:cNvPr>
          <p:cNvSpPr txBox="1"/>
          <p:nvPr/>
        </p:nvSpPr>
        <p:spPr>
          <a:xfrm>
            <a:off x="895396" y="386978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06</a:t>
            </a:r>
            <a:endParaRPr sz="2800" b="1" i="0" u="none" strike="noStrike" cap="none" dirty="0">
              <a:solidFill>
                <a:srgbClr val="FF0000"/>
              </a:solidFill>
              <a:latin typeface="Avenir"/>
              <a:ea typeface="Avenir"/>
              <a:cs typeface="Avenir"/>
              <a:sym typeface="Avenir"/>
            </a:endParaRPr>
          </a:p>
        </p:txBody>
      </p:sp>
      <p:sp>
        <p:nvSpPr>
          <p:cNvPr id="16" name="Google Shape;313;p27">
            <a:extLst>
              <a:ext uri="{FF2B5EF4-FFF2-40B4-BE49-F238E27FC236}">
                <a16:creationId xmlns:a16="http://schemas.microsoft.com/office/drawing/2014/main" id="{5521CA2E-C55C-E4A3-4DCB-85956AF18CD2}"/>
              </a:ext>
            </a:extLst>
          </p:cNvPr>
          <p:cNvSpPr txBox="1"/>
          <p:nvPr/>
        </p:nvSpPr>
        <p:spPr>
          <a:xfrm>
            <a:off x="895396" y="4359010"/>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07</a:t>
            </a:r>
            <a:endParaRPr sz="2800" b="1" i="0" u="none" strike="noStrike" cap="none" dirty="0">
              <a:solidFill>
                <a:srgbClr val="FF0000"/>
              </a:solidFill>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p:nvPr/>
        </p:nvSpPr>
        <p:spPr>
          <a:xfrm>
            <a:off x="720372" y="1307324"/>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Avenir"/>
                <a:ea typeface="Avenir"/>
                <a:cs typeface="Avenir"/>
                <a:sym typeface="Avenir"/>
              </a:rPr>
              <a:t>NEXT CLASS</a:t>
            </a:r>
            <a:endParaRPr sz="1400" b="1" i="0" u="none" strike="noStrike" cap="none" dirty="0">
              <a:solidFill>
                <a:schemeClr val="dk1"/>
              </a:solidFill>
              <a:latin typeface="Avenir"/>
              <a:ea typeface="Avenir"/>
              <a:cs typeface="Avenir"/>
              <a:sym typeface="Avenir"/>
            </a:endParaRPr>
          </a:p>
        </p:txBody>
      </p:sp>
      <p:sp>
        <p:nvSpPr>
          <p:cNvPr id="2" name="Google Shape;304;p27">
            <a:extLst>
              <a:ext uri="{FF2B5EF4-FFF2-40B4-BE49-F238E27FC236}">
                <a16:creationId xmlns:a16="http://schemas.microsoft.com/office/drawing/2014/main" id="{F56CC8A7-438A-924F-986F-4768DFA2F5B4}"/>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37</a:t>
            </a:fld>
            <a:endParaRPr lang="en-IN" sz="900">
              <a:solidFill>
                <a:schemeClr val="tx1"/>
              </a:solidFill>
              <a:latin typeface="Proxima Nova"/>
              <a:ea typeface="Proxima Nova"/>
              <a:cs typeface="Proxima Nova"/>
              <a:sym typeface="Proxima Nova"/>
            </a:endParaRPr>
          </a:p>
        </p:txBody>
      </p:sp>
      <p:sp>
        <p:nvSpPr>
          <p:cNvPr id="3" name="Google Shape;306;p27">
            <a:extLst>
              <a:ext uri="{FF2B5EF4-FFF2-40B4-BE49-F238E27FC236}">
                <a16:creationId xmlns:a16="http://schemas.microsoft.com/office/drawing/2014/main" id="{3068A1F8-DD51-AFA0-4716-BDB95A3D2206}"/>
              </a:ext>
            </a:extLst>
          </p:cNvPr>
          <p:cNvSpPr txBox="1"/>
          <p:nvPr/>
        </p:nvSpPr>
        <p:spPr>
          <a:xfrm>
            <a:off x="1660358" y="2035704"/>
            <a:ext cx="5864786" cy="2554505"/>
          </a:xfrm>
          <a:prstGeom prst="rect">
            <a:avLst/>
          </a:prstGeom>
          <a:noFill/>
          <a:ln>
            <a:noFill/>
          </a:ln>
        </p:spPr>
        <p:txBody>
          <a:bodyPr spcFirstLastPara="1" wrap="square" lIns="91425" tIns="45700" rIns="91425" bIns="45700" anchor="t" anchorCtr="0">
            <a:spAutoFit/>
          </a:bodyPr>
          <a:lstStyle/>
          <a:p>
            <a:pPr marR="0" lvl="0" algn="l" rtl="0">
              <a:lnSpc>
                <a:spcPct val="200000"/>
              </a:lnSpc>
              <a:spcBef>
                <a:spcPts val="0"/>
              </a:spcBef>
              <a:spcAft>
                <a:spcPts val="0"/>
              </a:spcAft>
              <a:buClr>
                <a:srgbClr val="000000"/>
              </a:buClr>
              <a:buSzPts val="1800"/>
            </a:pPr>
            <a:r>
              <a:rPr lang="en-US" sz="1600" b="0" i="0" u="none" strike="noStrike" cap="none" dirty="0">
                <a:solidFill>
                  <a:schemeClr val="bg2"/>
                </a:solidFill>
                <a:latin typeface="Avenir"/>
                <a:ea typeface="Avenir"/>
                <a:cs typeface="Avenir"/>
                <a:sym typeface="Avenir"/>
              </a:rPr>
              <a:t>Overview and best practices for Stored Procedures</a:t>
            </a:r>
          </a:p>
          <a:p>
            <a:pPr marR="0" lvl="0" algn="l" rtl="0">
              <a:lnSpc>
                <a:spcPct val="200000"/>
              </a:lnSpc>
              <a:spcBef>
                <a:spcPts val="0"/>
              </a:spcBef>
              <a:spcAft>
                <a:spcPts val="0"/>
              </a:spcAft>
              <a:buClr>
                <a:srgbClr val="000000"/>
              </a:buClr>
              <a:buSzPts val="1800"/>
            </a:pPr>
            <a:r>
              <a:rPr lang="en-US" sz="1600" b="0" i="0" u="none" strike="noStrike" cap="none" dirty="0">
                <a:solidFill>
                  <a:schemeClr val="bg2"/>
                </a:solidFill>
                <a:latin typeface="Avenir"/>
                <a:ea typeface="Avenir"/>
                <a:cs typeface="Avenir"/>
                <a:sym typeface="Avenir"/>
              </a:rPr>
              <a:t>Creating and managing S3 buckets</a:t>
            </a:r>
          </a:p>
          <a:p>
            <a:pPr marR="0" lvl="0" algn="l" rtl="0">
              <a:lnSpc>
                <a:spcPct val="200000"/>
              </a:lnSpc>
              <a:spcBef>
                <a:spcPts val="0"/>
              </a:spcBef>
              <a:spcAft>
                <a:spcPts val="0"/>
              </a:spcAft>
              <a:buClr>
                <a:srgbClr val="000000"/>
              </a:buClr>
              <a:buSzPts val="1800"/>
            </a:pPr>
            <a:r>
              <a:rPr lang="en-US" sz="1600" b="0" i="0" u="none" strike="noStrike" cap="none" dirty="0">
                <a:solidFill>
                  <a:schemeClr val="bg2"/>
                </a:solidFill>
                <a:latin typeface="Avenir"/>
                <a:ea typeface="Avenir"/>
                <a:cs typeface="Avenir"/>
                <a:sym typeface="Avenir"/>
              </a:rPr>
              <a:t>Data uploading, versioning, lifecycle management</a:t>
            </a:r>
          </a:p>
          <a:p>
            <a:pPr marR="0" lvl="0" algn="l" rtl="0">
              <a:lnSpc>
                <a:spcPct val="200000"/>
              </a:lnSpc>
              <a:spcBef>
                <a:spcPts val="0"/>
              </a:spcBef>
              <a:spcAft>
                <a:spcPts val="0"/>
              </a:spcAft>
              <a:buClr>
                <a:srgbClr val="000000"/>
              </a:buClr>
              <a:buSzPts val="1800"/>
            </a:pPr>
            <a:r>
              <a:rPr lang="en-US" sz="1600" b="0" i="0" u="none" strike="noStrike" cap="none" dirty="0">
                <a:solidFill>
                  <a:schemeClr val="bg2"/>
                </a:solidFill>
                <a:latin typeface="Avenir"/>
                <a:ea typeface="Avenir"/>
                <a:cs typeface="Avenir"/>
                <a:sym typeface="Avenir"/>
              </a:rPr>
              <a:t>Security and access management</a:t>
            </a:r>
          </a:p>
          <a:p>
            <a:pPr marR="0" lvl="0" algn="l" rtl="0">
              <a:lnSpc>
                <a:spcPct val="200000"/>
              </a:lnSpc>
              <a:spcBef>
                <a:spcPts val="0"/>
              </a:spcBef>
              <a:spcAft>
                <a:spcPts val="0"/>
              </a:spcAft>
              <a:buClr>
                <a:srgbClr val="000000"/>
              </a:buClr>
              <a:buSzPts val="1800"/>
            </a:pPr>
            <a:r>
              <a:rPr lang="en-US" sz="1600" b="0" i="0" u="none" strike="noStrike" cap="none" dirty="0">
                <a:solidFill>
                  <a:schemeClr val="bg2"/>
                </a:solidFill>
                <a:latin typeface="Avenir"/>
                <a:ea typeface="Avenir"/>
                <a:cs typeface="Avenir"/>
                <a:sym typeface="Avenir"/>
              </a:rPr>
              <a:t>Integration</a:t>
            </a:r>
            <a:endParaRPr sz="1600" b="0" i="0" u="none" strike="noStrike" cap="none" dirty="0">
              <a:solidFill>
                <a:schemeClr val="bg2"/>
              </a:solidFill>
              <a:latin typeface="Avenir"/>
              <a:ea typeface="Avenir"/>
              <a:cs typeface="Avenir"/>
              <a:sym typeface="Avenir"/>
            </a:endParaRPr>
          </a:p>
        </p:txBody>
      </p:sp>
      <p:sp>
        <p:nvSpPr>
          <p:cNvPr id="4" name="Google Shape;311;p27">
            <a:extLst>
              <a:ext uri="{FF2B5EF4-FFF2-40B4-BE49-F238E27FC236}">
                <a16:creationId xmlns:a16="http://schemas.microsoft.com/office/drawing/2014/main" id="{2F000204-7BBE-AC66-068F-C64A64295A6B}"/>
              </a:ext>
            </a:extLst>
          </p:cNvPr>
          <p:cNvSpPr txBox="1"/>
          <p:nvPr/>
        </p:nvSpPr>
        <p:spPr>
          <a:xfrm>
            <a:off x="1012821" y="2140158"/>
            <a:ext cx="5828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01</a:t>
            </a:r>
            <a:endParaRPr sz="2800" b="1" i="0" u="none" strike="noStrike" cap="none" dirty="0">
              <a:solidFill>
                <a:srgbClr val="FF0000"/>
              </a:solidFill>
              <a:latin typeface="Avenir"/>
              <a:ea typeface="Avenir"/>
              <a:cs typeface="Avenir"/>
              <a:sym typeface="Avenir"/>
            </a:endParaRPr>
          </a:p>
        </p:txBody>
      </p:sp>
      <p:sp>
        <p:nvSpPr>
          <p:cNvPr id="5" name="Google Shape;312;p27">
            <a:extLst>
              <a:ext uri="{FF2B5EF4-FFF2-40B4-BE49-F238E27FC236}">
                <a16:creationId xmlns:a16="http://schemas.microsoft.com/office/drawing/2014/main" id="{C352DB88-C79B-3EFF-BC70-EFDD2317D67A}"/>
              </a:ext>
            </a:extLst>
          </p:cNvPr>
          <p:cNvSpPr txBox="1"/>
          <p:nvPr/>
        </p:nvSpPr>
        <p:spPr>
          <a:xfrm>
            <a:off x="1039373" y="2595814"/>
            <a:ext cx="5828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02</a:t>
            </a:r>
            <a:endParaRPr sz="2800" b="1" i="0" u="none" strike="noStrike" cap="none" dirty="0">
              <a:solidFill>
                <a:srgbClr val="FF0000"/>
              </a:solidFill>
              <a:latin typeface="Avenir"/>
              <a:ea typeface="Avenir"/>
              <a:cs typeface="Avenir"/>
              <a:sym typeface="Avenir"/>
            </a:endParaRPr>
          </a:p>
        </p:txBody>
      </p:sp>
      <p:sp>
        <p:nvSpPr>
          <p:cNvPr id="6" name="Google Shape;313;p27">
            <a:extLst>
              <a:ext uri="{FF2B5EF4-FFF2-40B4-BE49-F238E27FC236}">
                <a16:creationId xmlns:a16="http://schemas.microsoft.com/office/drawing/2014/main" id="{376F9FB5-6DF0-0AD8-A13A-ADBBA4B1C843}"/>
              </a:ext>
            </a:extLst>
          </p:cNvPr>
          <p:cNvSpPr txBox="1"/>
          <p:nvPr/>
        </p:nvSpPr>
        <p:spPr>
          <a:xfrm>
            <a:off x="1039373" y="3110306"/>
            <a:ext cx="5828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03</a:t>
            </a:r>
            <a:endParaRPr sz="2800" b="1" i="0" u="none" strike="noStrike" cap="none" dirty="0">
              <a:solidFill>
                <a:srgbClr val="FF0000"/>
              </a:solidFill>
              <a:latin typeface="Avenir"/>
              <a:ea typeface="Avenir"/>
              <a:cs typeface="Avenir"/>
              <a:sym typeface="Avenir"/>
            </a:endParaRPr>
          </a:p>
        </p:txBody>
      </p:sp>
      <p:sp>
        <p:nvSpPr>
          <p:cNvPr id="7" name="Google Shape;314;p27">
            <a:extLst>
              <a:ext uri="{FF2B5EF4-FFF2-40B4-BE49-F238E27FC236}">
                <a16:creationId xmlns:a16="http://schemas.microsoft.com/office/drawing/2014/main" id="{AAAB8FDE-D401-377B-D0F3-F9510B1489A7}"/>
              </a:ext>
            </a:extLst>
          </p:cNvPr>
          <p:cNvSpPr txBox="1"/>
          <p:nvPr/>
        </p:nvSpPr>
        <p:spPr>
          <a:xfrm>
            <a:off x="1077474" y="3588742"/>
            <a:ext cx="5828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04</a:t>
            </a:r>
            <a:endParaRPr sz="2800" b="1" i="0" u="none" strike="noStrike" cap="none" dirty="0">
              <a:solidFill>
                <a:srgbClr val="FF0000"/>
              </a:solidFill>
              <a:latin typeface="Avenir"/>
              <a:ea typeface="Avenir"/>
              <a:cs typeface="Avenir"/>
              <a:sym typeface="Avenir"/>
            </a:endParaRPr>
          </a:p>
        </p:txBody>
      </p:sp>
      <p:sp>
        <p:nvSpPr>
          <p:cNvPr id="8" name="Google Shape;311;p27">
            <a:extLst>
              <a:ext uri="{FF2B5EF4-FFF2-40B4-BE49-F238E27FC236}">
                <a16:creationId xmlns:a16="http://schemas.microsoft.com/office/drawing/2014/main" id="{1B2F06C2-25A5-9BB8-5144-0484D3B67A45}"/>
              </a:ext>
            </a:extLst>
          </p:cNvPr>
          <p:cNvSpPr txBox="1"/>
          <p:nvPr/>
        </p:nvSpPr>
        <p:spPr>
          <a:xfrm>
            <a:off x="1067948" y="4072140"/>
            <a:ext cx="58288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dirty="0">
                <a:solidFill>
                  <a:srgbClr val="FF0000"/>
                </a:solidFill>
                <a:latin typeface="Avenir"/>
                <a:ea typeface="Avenir"/>
                <a:cs typeface="Avenir"/>
                <a:sym typeface="Avenir"/>
              </a:rPr>
              <a:t>05</a:t>
            </a:r>
            <a:endParaRPr sz="2800" b="1" i="0" u="none" strike="noStrike" cap="none" dirty="0">
              <a:solidFill>
                <a:srgbClr val="FF0000"/>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26"/>
          <p:cNvSpPr txBox="1"/>
          <p:nvPr/>
        </p:nvSpPr>
        <p:spPr>
          <a:xfrm>
            <a:off x="4581121" y="1036383"/>
            <a:ext cx="4426956"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Poll 1</a:t>
            </a:r>
            <a:endParaRPr sz="1400" b="0" i="0" u="none" strike="noStrike" cap="none" dirty="0">
              <a:solidFill>
                <a:srgbClr val="000000"/>
              </a:solidFill>
              <a:latin typeface="Avenir"/>
              <a:ea typeface="Avenir"/>
              <a:cs typeface="Avenir"/>
              <a:sym typeface="Avenir"/>
            </a:endParaRPr>
          </a:p>
        </p:txBody>
      </p:sp>
      <p:sp>
        <p:nvSpPr>
          <p:cNvPr id="298" name="Google Shape;298;p26"/>
          <p:cNvSpPr txBox="1"/>
          <p:nvPr/>
        </p:nvSpPr>
        <p:spPr>
          <a:xfrm>
            <a:off x="4572000" y="1658138"/>
            <a:ext cx="3964620"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2400" b="1" i="0" u="none" strike="noStrike" cap="none" dirty="0">
                <a:solidFill>
                  <a:schemeClr val="tx1"/>
                </a:solidFill>
                <a:latin typeface="Avenir"/>
                <a:ea typeface="Avenir"/>
                <a:cs typeface="Avenir"/>
                <a:sym typeface="Avenir"/>
              </a:rPr>
              <a:t>Which AWS compute service do you prefer for your workloads?</a:t>
            </a:r>
          </a:p>
          <a:p>
            <a:pPr marL="0" marR="0" lvl="0" indent="0" algn="l" rtl="0">
              <a:lnSpc>
                <a:spcPct val="100000"/>
              </a:lnSpc>
              <a:spcBef>
                <a:spcPts val="0"/>
              </a:spcBef>
              <a:spcAft>
                <a:spcPts val="0"/>
              </a:spcAft>
              <a:buClr>
                <a:srgbClr val="000000"/>
              </a:buClr>
              <a:buSzPts val="1600"/>
              <a:buFont typeface="Arial"/>
              <a:buNone/>
            </a:pPr>
            <a:endParaRPr lang="en-US" sz="2400" b="1" i="0" u="none" strike="noStrike" cap="none" dirty="0">
              <a:solidFill>
                <a:schemeClr val="tx1"/>
              </a:solidFill>
              <a:latin typeface="Avenir"/>
              <a:ea typeface="Avenir"/>
              <a:cs typeface="Avenir"/>
              <a:sym typeface="Avenir"/>
            </a:endParaRPr>
          </a:p>
          <a:p>
            <a:pPr marL="457200" marR="0" lvl="0" indent="-457200" algn="l" rtl="0">
              <a:lnSpc>
                <a:spcPct val="100000"/>
              </a:lnSpc>
              <a:spcBef>
                <a:spcPts val="0"/>
              </a:spcBef>
              <a:spcAft>
                <a:spcPts val="0"/>
              </a:spcAft>
              <a:buClr>
                <a:srgbClr val="000000"/>
              </a:buClr>
              <a:buSzPts val="1600"/>
              <a:buFont typeface="+mj-lt"/>
              <a:buAutoNum type="arabicPeriod"/>
            </a:pPr>
            <a:r>
              <a:rPr lang="en-US" sz="2400" b="0" i="0" u="none" strike="noStrike" cap="none" dirty="0">
                <a:solidFill>
                  <a:schemeClr val="tx1"/>
                </a:solidFill>
                <a:latin typeface="Avenir"/>
                <a:ea typeface="Avenir"/>
                <a:cs typeface="Avenir"/>
                <a:sym typeface="Avenir"/>
              </a:rPr>
              <a:t>Amazon EC2 </a:t>
            </a:r>
          </a:p>
          <a:p>
            <a:pPr marL="457200" marR="0" lvl="0" indent="-457200" algn="l" rtl="0">
              <a:lnSpc>
                <a:spcPct val="100000"/>
              </a:lnSpc>
              <a:spcBef>
                <a:spcPts val="0"/>
              </a:spcBef>
              <a:spcAft>
                <a:spcPts val="0"/>
              </a:spcAft>
              <a:buClr>
                <a:srgbClr val="000000"/>
              </a:buClr>
              <a:buSzPts val="1600"/>
              <a:buFont typeface="+mj-lt"/>
              <a:buAutoNum type="arabicPeriod"/>
            </a:pPr>
            <a:r>
              <a:rPr lang="en-US" sz="2400" b="0" i="0" u="none" strike="noStrike" cap="none" dirty="0">
                <a:solidFill>
                  <a:schemeClr val="tx1"/>
                </a:solidFill>
                <a:latin typeface="Avenir"/>
                <a:ea typeface="Avenir"/>
                <a:cs typeface="Avenir"/>
                <a:sym typeface="Avenir"/>
              </a:rPr>
              <a:t>AWS </a:t>
            </a:r>
          </a:p>
          <a:p>
            <a:pPr marL="457200" marR="0" lvl="0" indent="-457200" algn="l" rtl="0">
              <a:lnSpc>
                <a:spcPct val="100000"/>
              </a:lnSpc>
              <a:spcBef>
                <a:spcPts val="0"/>
              </a:spcBef>
              <a:spcAft>
                <a:spcPts val="0"/>
              </a:spcAft>
              <a:buClr>
                <a:srgbClr val="000000"/>
              </a:buClr>
              <a:buSzPts val="1600"/>
              <a:buFont typeface="+mj-lt"/>
              <a:buAutoNum type="arabicPeriod"/>
            </a:pPr>
            <a:r>
              <a:rPr lang="en-US" sz="2400" b="0" i="0" u="none" strike="noStrike" cap="none" dirty="0">
                <a:solidFill>
                  <a:schemeClr val="tx1"/>
                </a:solidFill>
                <a:latin typeface="Avenir"/>
                <a:ea typeface="Avenir"/>
                <a:cs typeface="Avenir"/>
                <a:sym typeface="Avenir"/>
              </a:rPr>
              <a:t>Depends on the use case</a:t>
            </a:r>
          </a:p>
          <a:p>
            <a:pPr marL="457200" marR="0" lvl="0" indent="-457200" algn="l" rtl="0">
              <a:lnSpc>
                <a:spcPct val="100000"/>
              </a:lnSpc>
              <a:spcBef>
                <a:spcPts val="0"/>
              </a:spcBef>
              <a:spcAft>
                <a:spcPts val="0"/>
              </a:spcAft>
              <a:buClr>
                <a:srgbClr val="000000"/>
              </a:buClr>
              <a:buSzPts val="1600"/>
              <a:buFont typeface="+mj-lt"/>
              <a:buAutoNum type="arabicPeriod"/>
            </a:pPr>
            <a:r>
              <a:rPr lang="en-US" sz="2400" b="0" i="0" u="none" strike="noStrike" cap="none" dirty="0">
                <a:solidFill>
                  <a:schemeClr val="tx1"/>
                </a:solidFill>
                <a:latin typeface="Avenir"/>
                <a:ea typeface="Avenir"/>
                <a:cs typeface="Avenir"/>
                <a:sym typeface="Avenir"/>
              </a:rPr>
              <a:t>Not sure / Need more info</a:t>
            </a:r>
          </a:p>
        </p:txBody>
      </p:sp>
      <p:sp>
        <p:nvSpPr>
          <p:cNvPr id="2" name="Google Shape;304;p27">
            <a:extLst>
              <a:ext uri="{FF2B5EF4-FFF2-40B4-BE49-F238E27FC236}">
                <a16:creationId xmlns:a16="http://schemas.microsoft.com/office/drawing/2014/main" id="{4E5F12AD-5DC4-4859-4137-1C67698D409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4</a:t>
            </a:fld>
            <a:endParaRPr lang="en-IN" sz="900">
              <a:solidFill>
                <a:schemeClr val="tx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dt" idx="10"/>
          </p:nvPr>
        </p:nvSpPr>
        <p:spPr>
          <a:xfrm>
            <a:off x="638175" y="4447223"/>
            <a:ext cx="20574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IN" sz="900" b="0" i="0" u="none" strike="noStrike" cap="none" dirty="0">
                <a:solidFill>
                  <a:srgbClr val="000000"/>
                </a:solidFill>
                <a:latin typeface="Proxima Nova"/>
                <a:ea typeface="Proxima Nova"/>
                <a:cs typeface="Proxima Nova"/>
                <a:sym typeface="Proxima Nova"/>
              </a:rPr>
              <a:t>31-07-2019</a:t>
            </a:r>
            <a:endParaRPr sz="900" b="0" i="0" u="none" strike="noStrike" cap="none" dirty="0">
              <a:solidFill>
                <a:srgbClr val="000000"/>
              </a:solidFill>
              <a:latin typeface="Proxima Nova"/>
              <a:ea typeface="Proxima Nova"/>
              <a:cs typeface="Proxima Nova"/>
              <a:sym typeface="Proxima Nova"/>
            </a:endParaRPr>
          </a:p>
        </p:txBody>
      </p:sp>
      <p:sp>
        <p:nvSpPr>
          <p:cNvPr id="304" name="Google Shape;304;p27"/>
          <p:cNvSpPr txBox="1">
            <a:spLocks noGrp="1"/>
          </p:cNvSpPr>
          <p:nvPr>
            <p:ph type="sldNum" idx="12"/>
          </p:nvPr>
        </p:nvSpPr>
        <p:spPr>
          <a:xfrm>
            <a:off x="6467475" y="444722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000000"/>
                </a:solidFill>
                <a:latin typeface="Proxima Nova"/>
                <a:ea typeface="Proxima Nova"/>
                <a:cs typeface="Proxima Nova"/>
                <a:sym typeface="Proxima Nova"/>
              </a:rPr>
              <a:t>5</a:t>
            </a:fld>
            <a:endParaRPr sz="900" b="0" i="0" u="none" strike="noStrike" cap="none">
              <a:solidFill>
                <a:srgbClr val="000000"/>
              </a:solidFill>
              <a:latin typeface="Proxima Nova"/>
              <a:ea typeface="Proxima Nova"/>
              <a:cs typeface="Proxima Nova"/>
              <a:sym typeface="Proxima Nova"/>
            </a:endParaRPr>
          </a:p>
        </p:txBody>
      </p:sp>
      <p:sp>
        <p:nvSpPr>
          <p:cNvPr id="305" name="Google Shape;305;p27"/>
          <p:cNvSpPr txBox="1"/>
          <p:nvPr/>
        </p:nvSpPr>
        <p:spPr>
          <a:xfrm>
            <a:off x="560116" y="1135872"/>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Avenir"/>
                <a:ea typeface="Avenir"/>
                <a:cs typeface="Avenir"/>
                <a:sym typeface="Avenir"/>
              </a:rPr>
              <a:t>Today’s Agenda</a:t>
            </a:r>
            <a:endParaRPr sz="2800" b="0" i="0" u="none" strike="noStrike" cap="none" dirty="0">
              <a:solidFill>
                <a:schemeClr val="lt1"/>
              </a:solidFill>
              <a:latin typeface="Avenir"/>
              <a:ea typeface="Avenir"/>
              <a:cs typeface="Avenir"/>
              <a:sym typeface="Avenir"/>
            </a:endParaRPr>
          </a:p>
        </p:txBody>
      </p:sp>
      <p:sp>
        <p:nvSpPr>
          <p:cNvPr id="306" name="Google Shape;306;p27"/>
          <p:cNvSpPr txBox="1"/>
          <p:nvPr/>
        </p:nvSpPr>
        <p:spPr>
          <a:xfrm>
            <a:off x="2870100" y="2186932"/>
            <a:ext cx="6489900"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400" b="0" i="0" u="none" strike="noStrike" cap="none" dirty="0">
                <a:solidFill>
                  <a:srgbClr val="000000"/>
                </a:solidFill>
                <a:latin typeface="Avenir"/>
                <a:ea typeface="Avenir"/>
                <a:cs typeface="Avenir"/>
                <a:sym typeface="Avenir"/>
              </a:rPr>
              <a:t>1. Setting up EC2 instances2. Optimizing instance types and storage3. Managing security groups, key pairs, and SSH access4. Introduction to serverless computing5. Writing and deploying Lambda functions using Python6. Automating ETL processes7. Triggers</a:t>
            </a:r>
            <a:endParaRPr sz="1400" b="0" i="0" u="none" strike="noStrike" cap="none" dirty="0">
              <a:solidFill>
                <a:srgbClr val="000000"/>
              </a:solidFill>
              <a:latin typeface="Avenir"/>
              <a:ea typeface="Avenir"/>
              <a:cs typeface="Avenir"/>
              <a:sym typeface="Avenir"/>
            </a:endParaRPr>
          </a:p>
        </p:txBody>
      </p:sp>
      <p:sp>
        <p:nvSpPr>
          <p:cNvPr id="307" name="Google Shape;307;p27"/>
          <p:cNvSpPr txBox="1"/>
          <p:nvPr/>
        </p:nvSpPr>
        <p:spPr>
          <a:xfrm>
            <a:off x="1131075" y="2438791"/>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308" name="Google Shape;308;p27"/>
          <p:cNvSpPr txBox="1"/>
          <p:nvPr/>
        </p:nvSpPr>
        <p:spPr>
          <a:xfrm>
            <a:off x="1071338" y="3379832"/>
            <a:ext cx="7001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309" name="Google Shape;309;p27"/>
          <p:cNvSpPr txBox="1"/>
          <p:nvPr/>
        </p:nvSpPr>
        <p:spPr>
          <a:xfrm>
            <a:off x="1071338" y="2930437"/>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310" name="Google Shape;310;p27"/>
          <p:cNvSpPr txBox="1">
            <a:spLocks noGrp="1"/>
          </p:cNvSpPr>
          <p:nvPr>
            <p:ph type="ftr" idx="11"/>
          </p:nvPr>
        </p:nvSpPr>
        <p:spPr>
          <a:xfrm>
            <a:off x="3028950" y="4447223"/>
            <a:ext cx="3086100"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Data Science Certification Program</a:t>
            </a:r>
            <a:endParaRPr sz="1400" b="0" i="0" u="none" strike="noStrike" cap="none">
              <a:solidFill>
                <a:srgbClr val="000000"/>
              </a:solidFill>
              <a:latin typeface="Arial"/>
              <a:ea typeface="Arial"/>
              <a:cs typeface="Arial"/>
              <a:sym typeface="Arial"/>
            </a:endParaRPr>
          </a:p>
        </p:txBody>
      </p:sp>
      <p:sp>
        <p:nvSpPr>
          <p:cNvPr id="2" name="Google Shape;311;p27">
            <a:extLst>
              <a:ext uri="{FF2B5EF4-FFF2-40B4-BE49-F238E27FC236}">
                <a16:creationId xmlns:a16="http://schemas.microsoft.com/office/drawing/2014/main" id="{D6B75A34-FD00-9824-36DF-9CA95A6B7715}"/>
              </a:ext>
            </a:extLst>
          </p:cNvPr>
          <p:cNvSpPr txBox="1"/>
          <p:nvPr/>
        </p:nvSpPr>
        <p:spPr>
          <a:xfrm>
            <a:off x="840269" y="1626923"/>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01</a:t>
            </a:r>
            <a:endParaRPr sz="2800" b="1" i="0" u="none" strike="noStrike" cap="none" dirty="0">
              <a:solidFill>
                <a:srgbClr val="FF2905"/>
              </a:solidFill>
              <a:latin typeface="Avenir"/>
              <a:ea typeface="Avenir"/>
              <a:cs typeface="Avenir"/>
              <a:sym typeface="Avenir"/>
            </a:endParaRPr>
          </a:p>
        </p:txBody>
      </p:sp>
      <p:sp>
        <p:nvSpPr>
          <p:cNvPr id="4" name="TextBox 3">
            <a:extLst>
              <a:ext uri="{FF2B5EF4-FFF2-40B4-BE49-F238E27FC236}">
                <a16:creationId xmlns:a16="http://schemas.microsoft.com/office/drawing/2014/main" id="{E9B7B650-D5AB-284C-5D7A-B5722C731655}"/>
              </a:ext>
            </a:extLst>
          </p:cNvPr>
          <p:cNvSpPr txBox="1"/>
          <p:nvPr/>
        </p:nvSpPr>
        <p:spPr>
          <a:xfrm>
            <a:off x="1577339" y="1545651"/>
            <a:ext cx="6928485" cy="3276282"/>
          </a:xfrm>
          <a:prstGeom prst="rect">
            <a:avLst/>
          </a:prstGeom>
          <a:noFill/>
        </p:spPr>
        <p:txBody>
          <a:bodyPr wrap="square">
            <a:spAutoFit/>
          </a:bodyPr>
          <a:lstStyle/>
          <a:p>
            <a:pPr>
              <a:lnSpc>
                <a:spcPct val="150000"/>
              </a:lnSpc>
            </a:pPr>
            <a:r>
              <a:rPr lang="en-IN" sz="2000" dirty="0">
                <a:solidFill>
                  <a:schemeClr val="bg1"/>
                </a:solidFill>
                <a:latin typeface="Avenir"/>
              </a:rPr>
              <a:t>Setting up EC2 instances</a:t>
            </a:r>
          </a:p>
          <a:p>
            <a:pPr>
              <a:lnSpc>
                <a:spcPct val="150000"/>
              </a:lnSpc>
            </a:pPr>
            <a:r>
              <a:rPr lang="en-IN" sz="2000" dirty="0">
                <a:solidFill>
                  <a:schemeClr val="bg1"/>
                </a:solidFill>
                <a:latin typeface="Avenir"/>
              </a:rPr>
              <a:t>Optimizing instance types and storage</a:t>
            </a:r>
          </a:p>
          <a:p>
            <a:pPr>
              <a:lnSpc>
                <a:spcPct val="150000"/>
              </a:lnSpc>
            </a:pPr>
            <a:r>
              <a:rPr lang="en-IN" sz="2000" dirty="0">
                <a:solidFill>
                  <a:schemeClr val="bg1"/>
                </a:solidFill>
                <a:latin typeface="Avenir"/>
              </a:rPr>
              <a:t>Managing security groups, key pairs, and SSH access</a:t>
            </a:r>
          </a:p>
          <a:p>
            <a:pPr>
              <a:lnSpc>
                <a:spcPct val="150000"/>
              </a:lnSpc>
            </a:pPr>
            <a:r>
              <a:rPr lang="en-IN" sz="2000" dirty="0">
                <a:solidFill>
                  <a:schemeClr val="bg1"/>
                </a:solidFill>
                <a:latin typeface="Avenir"/>
              </a:rPr>
              <a:t>Introduction to serverless computing</a:t>
            </a:r>
          </a:p>
          <a:p>
            <a:pPr>
              <a:lnSpc>
                <a:spcPct val="150000"/>
              </a:lnSpc>
            </a:pPr>
            <a:r>
              <a:rPr lang="en-IN" sz="2000" dirty="0">
                <a:solidFill>
                  <a:schemeClr val="bg1"/>
                </a:solidFill>
                <a:latin typeface="Avenir"/>
              </a:rPr>
              <a:t>Writing and deploying Lambda functions using Python</a:t>
            </a:r>
          </a:p>
          <a:p>
            <a:pPr>
              <a:lnSpc>
                <a:spcPct val="150000"/>
              </a:lnSpc>
            </a:pPr>
            <a:r>
              <a:rPr lang="en-IN" sz="2000" dirty="0">
                <a:solidFill>
                  <a:schemeClr val="bg1"/>
                </a:solidFill>
                <a:latin typeface="Avenir"/>
              </a:rPr>
              <a:t>Automating ETL processes</a:t>
            </a:r>
          </a:p>
          <a:p>
            <a:pPr>
              <a:lnSpc>
                <a:spcPct val="150000"/>
              </a:lnSpc>
            </a:pPr>
            <a:r>
              <a:rPr lang="en-IN" sz="2000" dirty="0">
                <a:solidFill>
                  <a:schemeClr val="bg1"/>
                </a:solidFill>
                <a:latin typeface="Avenir"/>
              </a:rPr>
              <a:t>Triggers</a:t>
            </a:r>
          </a:p>
        </p:txBody>
      </p:sp>
      <p:sp>
        <p:nvSpPr>
          <p:cNvPr id="5" name="Google Shape;312;p27">
            <a:extLst>
              <a:ext uri="{FF2B5EF4-FFF2-40B4-BE49-F238E27FC236}">
                <a16:creationId xmlns:a16="http://schemas.microsoft.com/office/drawing/2014/main" id="{73645DF3-2757-2B36-59E4-DB178ABA0344}"/>
              </a:ext>
            </a:extLst>
          </p:cNvPr>
          <p:cNvSpPr txBox="1"/>
          <p:nvPr/>
        </p:nvSpPr>
        <p:spPr>
          <a:xfrm>
            <a:off x="866821" y="2058515"/>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02</a:t>
            </a:r>
            <a:endParaRPr sz="2800" b="1" i="0" u="none" strike="noStrike" cap="none" dirty="0">
              <a:solidFill>
                <a:srgbClr val="FF2905"/>
              </a:solidFill>
              <a:latin typeface="Avenir"/>
              <a:ea typeface="Avenir"/>
              <a:cs typeface="Avenir"/>
              <a:sym typeface="Avenir"/>
            </a:endParaRPr>
          </a:p>
        </p:txBody>
      </p:sp>
      <p:sp>
        <p:nvSpPr>
          <p:cNvPr id="6" name="Google Shape;313;p27">
            <a:extLst>
              <a:ext uri="{FF2B5EF4-FFF2-40B4-BE49-F238E27FC236}">
                <a16:creationId xmlns:a16="http://schemas.microsoft.com/office/drawing/2014/main" id="{67E44B47-099E-F044-BD8F-326007027F67}"/>
              </a:ext>
            </a:extLst>
          </p:cNvPr>
          <p:cNvSpPr txBox="1"/>
          <p:nvPr/>
        </p:nvSpPr>
        <p:spPr>
          <a:xfrm>
            <a:off x="866821" y="2524879"/>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03</a:t>
            </a:r>
            <a:endParaRPr sz="2800" b="1" i="0" u="none" strike="noStrike" cap="none" dirty="0">
              <a:solidFill>
                <a:srgbClr val="FF2905"/>
              </a:solidFill>
              <a:latin typeface="Avenir"/>
              <a:ea typeface="Avenir"/>
              <a:cs typeface="Avenir"/>
              <a:sym typeface="Avenir"/>
            </a:endParaRPr>
          </a:p>
        </p:txBody>
      </p:sp>
      <p:sp>
        <p:nvSpPr>
          <p:cNvPr id="7" name="Google Shape;314;p27">
            <a:extLst>
              <a:ext uri="{FF2B5EF4-FFF2-40B4-BE49-F238E27FC236}">
                <a16:creationId xmlns:a16="http://schemas.microsoft.com/office/drawing/2014/main" id="{E86C32BD-8C09-A617-26E2-B8C26EA65A64}"/>
              </a:ext>
            </a:extLst>
          </p:cNvPr>
          <p:cNvSpPr txBox="1"/>
          <p:nvPr/>
        </p:nvSpPr>
        <p:spPr>
          <a:xfrm>
            <a:off x="904922" y="2979251"/>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04</a:t>
            </a:r>
            <a:endParaRPr sz="2800" b="1" i="0" u="none" strike="noStrike" cap="none" dirty="0">
              <a:solidFill>
                <a:srgbClr val="FF2905"/>
              </a:solidFill>
              <a:latin typeface="Avenir"/>
              <a:ea typeface="Avenir"/>
              <a:cs typeface="Avenir"/>
              <a:sym typeface="Avenir"/>
            </a:endParaRPr>
          </a:p>
        </p:txBody>
      </p:sp>
      <p:sp>
        <p:nvSpPr>
          <p:cNvPr id="8" name="Google Shape;311;p27">
            <a:extLst>
              <a:ext uri="{FF2B5EF4-FFF2-40B4-BE49-F238E27FC236}">
                <a16:creationId xmlns:a16="http://schemas.microsoft.com/office/drawing/2014/main" id="{DFFFE31F-E4E7-A6D2-6659-3E3F1D7D5EC7}"/>
              </a:ext>
            </a:extLst>
          </p:cNvPr>
          <p:cNvSpPr txBox="1"/>
          <p:nvPr/>
        </p:nvSpPr>
        <p:spPr>
          <a:xfrm>
            <a:off x="895396" y="343858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05</a:t>
            </a:r>
            <a:endParaRPr sz="2800" b="1" i="0" u="none" strike="noStrike" cap="none" dirty="0">
              <a:solidFill>
                <a:srgbClr val="FF2905"/>
              </a:solidFill>
              <a:latin typeface="Avenir"/>
              <a:ea typeface="Avenir"/>
              <a:cs typeface="Avenir"/>
              <a:sym typeface="Avenir"/>
            </a:endParaRPr>
          </a:p>
        </p:txBody>
      </p:sp>
      <p:sp>
        <p:nvSpPr>
          <p:cNvPr id="9" name="Google Shape;312;p27">
            <a:extLst>
              <a:ext uri="{FF2B5EF4-FFF2-40B4-BE49-F238E27FC236}">
                <a16:creationId xmlns:a16="http://schemas.microsoft.com/office/drawing/2014/main" id="{7A10CB72-5247-CA83-C8BE-FCCDC15B2961}"/>
              </a:ext>
            </a:extLst>
          </p:cNvPr>
          <p:cNvSpPr txBox="1"/>
          <p:nvPr/>
        </p:nvSpPr>
        <p:spPr>
          <a:xfrm>
            <a:off x="895396" y="3869786"/>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06</a:t>
            </a:r>
            <a:endParaRPr sz="2800" b="1" i="0" u="none" strike="noStrike" cap="none" dirty="0">
              <a:solidFill>
                <a:srgbClr val="FF2905"/>
              </a:solidFill>
              <a:latin typeface="Avenir"/>
              <a:ea typeface="Avenir"/>
              <a:cs typeface="Avenir"/>
              <a:sym typeface="Avenir"/>
            </a:endParaRPr>
          </a:p>
        </p:txBody>
      </p:sp>
      <p:sp>
        <p:nvSpPr>
          <p:cNvPr id="10" name="Google Shape;313;p27">
            <a:extLst>
              <a:ext uri="{FF2B5EF4-FFF2-40B4-BE49-F238E27FC236}">
                <a16:creationId xmlns:a16="http://schemas.microsoft.com/office/drawing/2014/main" id="{848DE622-05A7-DD6D-C492-C84F72014ED2}"/>
              </a:ext>
            </a:extLst>
          </p:cNvPr>
          <p:cNvSpPr txBox="1"/>
          <p:nvPr/>
        </p:nvSpPr>
        <p:spPr>
          <a:xfrm>
            <a:off x="895396" y="4359010"/>
            <a:ext cx="582884"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07</a:t>
            </a:r>
            <a:endParaRPr sz="2800" b="1" i="0" u="none" strike="noStrike" cap="none" dirty="0">
              <a:solidFill>
                <a:srgbClr val="FF2905"/>
              </a:solidFill>
              <a:latin typeface="Avenir"/>
              <a:ea typeface="Avenir"/>
              <a:cs typeface="Avenir"/>
              <a:sym typeface="Avenir"/>
            </a:endParaRPr>
          </a:p>
        </p:txBody>
      </p:sp>
      <p:sp>
        <p:nvSpPr>
          <p:cNvPr id="3" name="Google Shape;304;p27">
            <a:extLst>
              <a:ext uri="{FF2B5EF4-FFF2-40B4-BE49-F238E27FC236}">
                <a16:creationId xmlns:a16="http://schemas.microsoft.com/office/drawing/2014/main" id="{E6C55CF9-9320-0C1B-51DB-0B0966E26C57}"/>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5</a:t>
            </a:fld>
            <a:endParaRPr lang="en-IN" sz="900">
              <a:solidFill>
                <a:schemeClr val="tx1"/>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214CE67D-4F76-8671-E0F0-E00FEA04E0C7}"/>
              </a:ext>
            </a:extLst>
          </p:cNvPr>
          <p:cNvSpPr txBox="1"/>
          <p:nvPr/>
        </p:nvSpPr>
        <p:spPr>
          <a:xfrm>
            <a:off x="2207380" y="2273889"/>
            <a:ext cx="4729240"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Setting Up EC2 Instances</a:t>
            </a:r>
          </a:p>
        </p:txBody>
      </p:sp>
      <p:sp>
        <p:nvSpPr>
          <p:cNvPr id="7" name="Google Shape;304;p27">
            <a:extLst>
              <a:ext uri="{FF2B5EF4-FFF2-40B4-BE49-F238E27FC236}">
                <a16:creationId xmlns:a16="http://schemas.microsoft.com/office/drawing/2014/main" id="{C0220E8A-B677-870D-3B14-75ED6DF3B4C8}"/>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6</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899230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21BF-9AAF-5979-24FF-5C3CA4E43E9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A44D261-0A7A-972C-7053-6A596C55BA7F}"/>
              </a:ext>
            </a:extLst>
          </p:cNvPr>
          <p:cNvSpPr txBox="1"/>
          <p:nvPr/>
        </p:nvSpPr>
        <p:spPr>
          <a:xfrm>
            <a:off x="775606" y="1483961"/>
            <a:ext cx="8368393" cy="3124510"/>
          </a:xfrm>
          <a:prstGeom prst="rect">
            <a:avLst/>
          </a:prstGeom>
          <a:noFill/>
        </p:spPr>
        <p:txBody>
          <a:bodyPr wrap="square">
            <a:spAutoFit/>
          </a:bodyPr>
          <a:lstStyle/>
          <a:p>
            <a:pPr>
              <a:lnSpc>
                <a:spcPct val="125000"/>
              </a:lnSpc>
              <a:spcAft>
                <a:spcPts val="1000"/>
              </a:spcAft>
            </a:pPr>
            <a:r>
              <a:rPr lang="en-US" b="1" dirty="0">
                <a:solidFill>
                  <a:schemeClr val="tx1"/>
                </a:solidFill>
                <a:latin typeface="Avenir"/>
              </a:rPr>
              <a:t>What is Amazon EC2?</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Elastic Compute Cloud for scalable compute capacity.</a:t>
            </a:r>
          </a:p>
          <a:p>
            <a:pPr>
              <a:lnSpc>
                <a:spcPct val="125000"/>
              </a:lnSpc>
              <a:spcAft>
                <a:spcPts val="1000"/>
              </a:spcAft>
            </a:pPr>
            <a:r>
              <a:rPr lang="en-US" b="1" dirty="0">
                <a:solidFill>
                  <a:schemeClr val="tx1"/>
                </a:solidFill>
                <a:latin typeface="Avenir"/>
              </a:rPr>
              <a:t>Use cases: </a:t>
            </a:r>
            <a:r>
              <a:rPr lang="en-US" dirty="0">
                <a:solidFill>
                  <a:schemeClr val="tx1"/>
                </a:solidFill>
                <a:latin typeface="Avenir"/>
              </a:rPr>
              <a:t>Hosting applications, big data processing, machine learning, etc.</a:t>
            </a:r>
          </a:p>
          <a:p>
            <a:pPr>
              <a:lnSpc>
                <a:spcPct val="125000"/>
              </a:lnSpc>
              <a:spcAft>
                <a:spcPts val="1000"/>
              </a:spcAft>
            </a:pPr>
            <a:r>
              <a:rPr lang="en-US" b="1" dirty="0">
                <a:solidFill>
                  <a:schemeClr val="tx1"/>
                </a:solidFill>
                <a:latin typeface="Avenir"/>
              </a:rPr>
              <a:t>Features:</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Wide variety of instance types.</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Elastic scalability.</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Integration with other AWS services.</a:t>
            </a:r>
          </a:p>
          <a:p>
            <a:pPr marL="285750" indent="-285750">
              <a:lnSpc>
                <a:spcPct val="125000"/>
              </a:lnSpc>
              <a:spcAft>
                <a:spcPts val="1000"/>
              </a:spcAft>
              <a:buFont typeface="Arial" panose="020B0604020202020204" pitchFamily="34" charset="0"/>
              <a:buChar char="•"/>
            </a:pPr>
            <a:endParaRPr lang="en-US" b="1" dirty="0">
              <a:solidFill>
                <a:schemeClr val="tx1"/>
              </a:solidFill>
              <a:latin typeface="Avenir"/>
            </a:endParaRPr>
          </a:p>
        </p:txBody>
      </p:sp>
      <p:sp>
        <p:nvSpPr>
          <p:cNvPr id="2" name="TextBox 1">
            <a:extLst>
              <a:ext uri="{FF2B5EF4-FFF2-40B4-BE49-F238E27FC236}">
                <a16:creationId xmlns:a16="http://schemas.microsoft.com/office/drawing/2014/main" id="{51D2E8AC-D1F2-2DEA-D78C-5EB734602193}"/>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Introduction to EC2</a:t>
            </a:r>
          </a:p>
        </p:txBody>
      </p:sp>
      <p:sp>
        <p:nvSpPr>
          <p:cNvPr id="3" name="Google Shape;304;p27">
            <a:extLst>
              <a:ext uri="{FF2B5EF4-FFF2-40B4-BE49-F238E27FC236}">
                <a16:creationId xmlns:a16="http://schemas.microsoft.com/office/drawing/2014/main" id="{DF161E38-9BA5-2A63-BE59-584B4E4477E7}"/>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7</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11192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3E752-2C76-6E39-DC9C-BB84628CC3A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B62B0737-7704-A3AA-B410-B78304D3C781}"/>
              </a:ext>
            </a:extLst>
          </p:cNvPr>
          <p:cNvSpPr txBox="1"/>
          <p:nvPr/>
        </p:nvSpPr>
        <p:spPr>
          <a:xfrm>
            <a:off x="775606" y="1423801"/>
            <a:ext cx="8368393" cy="350923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Steps to Launch:</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Log in to the AWS Management Console.</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Navigate to EC2 Dashboard.</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Click "Launch Instance."</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Choose an Amazon Machine Image (AMI).</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Select an instance type based on workload.</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Configure instance details.</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Add storage.</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Configure security groups.</a:t>
            </a:r>
          </a:p>
          <a:p>
            <a:pPr marL="574675" lvl="7" indent="-285750">
              <a:lnSpc>
                <a:spcPct val="125000"/>
              </a:lnSpc>
              <a:spcAft>
                <a:spcPts val="600"/>
              </a:spcAft>
              <a:buFont typeface="Courier New" panose="02070309020205020404" pitchFamily="49" charset="0"/>
              <a:buChar char="o"/>
            </a:pPr>
            <a:r>
              <a:rPr lang="en-US" dirty="0">
                <a:solidFill>
                  <a:schemeClr val="tx1"/>
                </a:solidFill>
                <a:latin typeface="Avenir"/>
              </a:rPr>
              <a:t>Review and launch.</a:t>
            </a:r>
          </a:p>
        </p:txBody>
      </p:sp>
      <p:sp>
        <p:nvSpPr>
          <p:cNvPr id="2" name="TextBox 1">
            <a:extLst>
              <a:ext uri="{FF2B5EF4-FFF2-40B4-BE49-F238E27FC236}">
                <a16:creationId xmlns:a16="http://schemas.microsoft.com/office/drawing/2014/main" id="{AED31FB2-BA19-F959-8743-1C34B1756006}"/>
              </a:ext>
            </a:extLst>
          </p:cNvPr>
          <p:cNvSpPr txBox="1"/>
          <p:nvPr/>
        </p:nvSpPr>
        <p:spPr>
          <a:xfrm>
            <a:off x="775607" y="975896"/>
            <a:ext cx="435156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Launching an EC2 Instance</a:t>
            </a:r>
          </a:p>
        </p:txBody>
      </p:sp>
      <p:sp>
        <p:nvSpPr>
          <p:cNvPr id="3" name="Google Shape;304;p27">
            <a:extLst>
              <a:ext uri="{FF2B5EF4-FFF2-40B4-BE49-F238E27FC236}">
                <a16:creationId xmlns:a16="http://schemas.microsoft.com/office/drawing/2014/main" id="{EB163698-60FE-3B10-87D1-43E95E1AB94A}"/>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8</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3733487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a:extLst>
              <a:ext uri="{FF2B5EF4-FFF2-40B4-BE49-F238E27FC236}">
                <a16:creationId xmlns:a16="http://schemas.microsoft.com/office/drawing/2014/main" id="{4FE47376-DB09-F8E4-FF9F-18285EC8B855}"/>
              </a:ext>
            </a:extLst>
          </p:cNvPr>
          <p:cNvSpPr txBox="1"/>
          <p:nvPr/>
        </p:nvSpPr>
        <p:spPr>
          <a:xfrm>
            <a:off x="2207380" y="2273889"/>
            <a:ext cx="4729240" cy="29786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3000" b="1" spc="-125" dirty="0">
                <a:latin typeface="Avenir"/>
              </a:rPr>
              <a:t>Demo</a:t>
            </a:r>
          </a:p>
        </p:txBody>
      </p:sp>
      <p:sp>
        <p:nvSpPr>
          <p:cNvPr id="4" name="Google Shape;304;p27">
            <a:extLst>
              <a:ext uri="{FF2B5EF4-FFF2-40B4-BE49-F238E27FC236}">
                <a16:creationId xmlns:a16="http://schemas.microsoft.com/office/drawing/2014/main" id="{66368F40-215F-66D0-B75E-5457D779BBB8}"/>
              </a:ext>
            </a:extLst>
          </p:cNvPr>
          <p:cNvSpPr txBox="1">
            <a:spLocks/>
          </p:cNvSpPr>
          <p:nvPr/>
        </p:nvSpPr>
        <p:spPr>
          <a:xfrm>
            <a:off x="8524875" y="4891591"/>
            <a:ext cx="452137" cy="25190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900" smtClean="0">
                <a:solidFill>
                  <a:schemeClr val="tx1"/>
                </a:solidFill>
                <a:latin typeface="Proxima Nova"/>
                <a:ea typeface="Proxima Nova"/>
                <a:cs typeface="Proxima Nova"/>
                <a:sym typeface="Proxima Nova"/>
              </a:rPr>
              <a:pPr algn="r">
                <a:buSzPts val="900"/>
              </a:pPr>
              <a:t>9</a:t>
            </a:fld>
            <a:endParaRPr lang="en-IN" sz="900">
              <a:solidFill>
                <a:schemeClr val="tx1"/>
              </a:solidFill>
              <a:latin typeface="Proxima Nova"/>
              <a:ea typeface="Proxima Nova"/>
              <a:cs typeface="Proxima Nova"/>
              <a:sym typeface="Proxima Nova"/>
            </a:endParaRPr>
          </a:p>
        </p:txBody>
      </p:sp>
    </p:spTree>
    <p:extLst>
      <p:ext uri="{BB962C8B-B14F-4D97-AF65-F5344CB8AC3E}">
        <p14:creationId xmlns:p14="http://schemas.microsoft.com/office/powerpoint/2010/main" val="2186147010"/>
      </p:ext>
    </p:extLst>
  </p:cSld>
  <p:clrMapOvr>
    <a:masterClrMapping/>
  </p:clrMapOvr>
</p:sld>
</file>

<file path=ppt/theme/theme1.xml><?xml version="1.0" encoding="utf-8"?>
<a:theme xmlns:a="http://schemas.openxmlformats.org/drawingml/2006/main" name="MASTER_UPGRAD">
  <a:themeElements>
    <a:clrScheme name="upGrad">
      <a:dk1>
        <a:srgbClr val="000000"/>
      </a:dk1>
      <a:lt1>
        <a:srgbClr val="FFFFFF"/>
      </a:lt1>
      <a:dk2>
        <a:srgbClr val="000000"/>
      </a:dk2>
      <a:lt2>
        <a:srgbClr val="E7E6E6"/>
      </a:lt2>
      <a:accent1>
        <a:srgbClr val="0093FF"/>
      </a:accent1>
      <a:accent2>
        <a:srgbClr val="0BC296"/>
      </a:accent2>
      <a:accent3>
        <a:srgbClr val="A5A5A5"/>
      </a:accent3>
      <a:accent4>
        <a:srgbClr val="08C195"/>
      </a:accent4>
      <a:accent5>
        <a:srgbClr val="0094FC"/>
      </a:accent5>
      <a:accent6>
        <a:srgbClr val="FF24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1513</Words>
  <Application>Microsoft Office PowerPoint</Application>
  <PresentationFormat>On-screen Show (16:9)</PresentationFormat>
  <Paragraphs>299</Paragraphs>
  <Slides>37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EB Garamond SemiBold</vt:lpstr>
      <vt:lpstr>Arial</vt:lpstr>
      <vt:lpstr>Calibri</vt:lpstr>
      <vt:lpstr>Courier New</vt:lpstr>
      <vt:lpstr>Avenir</vt:lpstr>
      <vt:lpstr>Proxima Nova</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Nitin Kamble</cp:lastModifiedBy>
  <cp:revision>16</cp:revision>
  <dcterms:modified xsi:type="dcterms:W3CDTF">2025-03-04T18:24:25Z</dcterms:modified>
</cp:coreProperties>
</file>